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aleway"/>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8" roundtripDataSignature="AMtx7mhVLl0wDz1paw16dqsTyyoazRx+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A53E3F-DCDB-4157-9402-839D2FCE1BE1}">
  <a:tblStyle styleId="{EEA53E3F-DCDB-4157-9402-839D2FCE1BE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20" Type="http://schemas.openxmlformats.org/officeDocument/2006/relationships/slide" Target="slides/slide14.xml"/><Relationship Id="rId42" Type="http://schemas.openxmlformats.org/officeDocument/2006/relationships/font" Target="fonts/Raleway-italic.fntdata"/><Relationship Id="rId41" Type="http://schemas.openxmlformats.org/officeDocument/2006/relationships/font" Target="fonts/Raleway-bold.fntdata"/><Relationship Id="rId22" Type="http://schemas.openxmlformats.org/officeDocument/2006/relationships/slide" Target="slides/slide16.xml"/><Relationship Id="rId44" Type="http://schemas.openxmlformats.org/officeDocument/2006/relationships/font" Target="fonts/Lato-regular.fntdata"/><Relationship Id="rId21" Type="http://schemas.openxmlformats.org/officeDocument/2006/relationships/slide" Target="slides/slide15.xml"/><Relationship Id="rId43" Type="http://schemas.openxmlformats.org/officeDocument/2006/relationships/font" Target="fonts/Raleway-boldItalic.fntdata"/><Relationship Id="rId24" Type="http://schemas.openxmlformats.org/officeDocument/2006/relationships/slide" Target="slides/slide18.xml"/><Relationship Id="rId46" Type="http://schemas.openxmlformats.org/officeDocument/2006/relationships/font" Target="fonts/Lato-italic.fntdata"/><Relationship Id="rId23" Type="http://schemas.openxmlformats.org/officeDocument/2006/relationships/slide" Target="slides/slide17.xml"/><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customschemas.google.com/relationships/presentationmetadata" Target="metadata"/><Relationship Id="rId25" Type="http://schemas.openxmlformats.org/officeDocument/2006/relationships/slide" Target="slides/slide19.xml"/><Relationship Id="rId47" Type="http://schemas.openxmlformats.org/officeDocument/2006/relationships/font" Target="fonts/Lato-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Maddie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5d70d0026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105d70d0026_1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5d70d0026_1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105d70d0026_14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7847bf61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f7847bf610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Aansh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0e3f28e3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100e3f28e30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Aansh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0e3f28e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100e3f28e3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Raven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00e3f28e3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100e3f28e3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Raven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0e3f28e3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100e3f28e30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Zilin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05510760c1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105510760c1_4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Zilin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214f1553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0214f15533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Zilin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fbabfac256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fbabfac256_5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Zilin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7847bf61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f7847bf61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Maddie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6d0ccad6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106d0ccad68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Zilin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6d0ccad6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106d0ccad6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Zehua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6d0ccad6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106d0ccad68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Zehua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6d0ccad6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06d0ccad68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Zilin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6d0ccad68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106d0ccad68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Yicheng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6d0ccad6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106d0ccad68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Yicheng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0e3f28e3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00e3f28e30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Zixin to write this</a:t>
            </a:r>
            <a:endParaRPr/>
          </a:p>
          <a:p>
            <a:pPr indent="0" lvl="0" marL="0" rtl="0" algn="l">
              <a:lnSpc>
                <a:spcPct val="100000"/>
              </a:lnSpc>
              <a:spcBef>
                <a:spcPts val="0"/>
              </a:spcBef>
              <a:spcAft>
                <a:spcPts val="0"/>
              </a:spcAft>
              <a:buSzPts val="1100"/>
              <a:buNone/>
            </a:pPr>
            <a:r>
              <a:rPr lang="en"/>
              <a:t>Aansh to talk</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7847bf610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f7847bf610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Aansh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00e3f28e3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00e3f28e30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f7847bf61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f7847bf610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Maddie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00e3f28e3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100e3f28e30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00e3f28e3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100e3f28e30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00e3f28e3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100e3f28e30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00e3f28e3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100e3f28e30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87b4bc5c2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f87b4bc5c2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Maddie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Zixin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7847bf61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f7847bf610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Zixin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7847bf61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f7847bf610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Jingshu</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0e3f28e3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00e3f28e30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Jingshu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babfabfd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fbabfabfdc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Uli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 name="Shape 72"/>
        <p:cNvGrpSpPr/>
        <p:nvPr/>
      </p:nvGrpSpPr>
      <p:grpSpPr>
        <a:xfrm>
          <a:off x="0" y="0"/>
          <a:ext cx="0" cy="0"/>
          <a:chOff x="0" y="0"/>
          <a:chExt cx="0" cy="0"/>
        </a:xfrm>
      </p:grpSpPr>
      <p:sp>
        <p:nvSpPr>
          <p:cNvPr id="73" name="Google Shape;73;p29"/>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4" name="Google Shape;74;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5" name="Shape 75"/>
        <p:cNvGrpSpPr/>
        <p:nvPr/>
      </p:nvGrpSpPr>
      <p:grpSpPr>
        <a:xfrm>
          <a:off x="0" y="0"/>
          <a:ext cx="0" cy="0"/>
          <a:chOff x="0" y="0"/>
          <a:chExt cx="0" cy="0"/>
        </a:xfrm>
      </p:grpSpPr>
      <p:grpSp>
        <p:nvGrpSpPr>
          <p:cNvPr id="76" name="Google Shape;76;p30"/>
          <p:cNvGrpSpPr/>
          <p:nvPr/>
        </p:nvGrpSpPr>
        <p:grpSpPr>
          <a:xfrm>
            <a:off x="830392" y="4169130"/>
            <a:ext cx="745763" cy="45826"/>
            <a:chOff x="4580561" y="2589004"/>
            <a:chExt cx="1064464" cy="25200"/>
          </a:xfrm>
        </p:grpSpPr>
        <p:sp>
          <p:nvSpPr>
            <p:cNvPr id="77" name="Google Shape;77;p3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30"/>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80" name="Google Shape;80;p30"/>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81" name="Google Shape;81;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sp>
        <p:nvSpPr>
          <p:cNvPr id="12" name="Google Shape;12;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 name="Google Shape;13;p21"/>
          <p:cNvGrpSpPr/>
          <p:nvPr/>
        </p:nvGrpSpPr>
        <p:grpSpPr>
          <a:xfrm>
            <a:off x="830392" y="1191256"/>
            <a:ext cx="745763" cy="45826"/>
            <a:chOff x="4580561" y="2589004"/>
            <a:chExt cx="1064464" cy="25200"/>
          </a:xfrm>
        </p:grpSpPr>
        <p:sp>
          <p:nvSpPr>
            <p:cNvPr id="14" name="Google Shape;14;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2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7" name="Google Shape;17;p2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8" name="Google Shape;18;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2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 name="Google Shape;21;p25"/>
          <p:cNvGrpSpPr/>
          <p:nvPr/>
        </p:nvGrpSpPr>
        <p:grpSpPr>
          <a:xfrm>
            <a:off x="830392" y="1191256"/>
            <a:ext cx="745763" cy="45826"/>
            <a:chOff x="4580561" y="2589004"/>
            <a:chExt cx="1064464" cy="25200"/>
          </a:xfrm>
        </p:grpSpPr>
        <p:sp>
          <p:nvSpPr>
            <p:cNvPr id="22" name="Google Shape;22;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 name="Google Shape;24;p2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5" name="Google Shape;25;p25"/>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6" name="Google Shape;26;p25"/>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7" name="Google Shape;27;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 name="Google Shape;30;p22"/>
          <p:cNvGrpSpPr/>
          <p:nvPr/>
        </p:nvGrpSpPr>
        <p:grpSpPr>
          <a:xfrm>
            <a:off x="830392" y="1191256"/>
            <a:ext cx="745763" cy="45826"/>
            <a:chOff x="4580561" y="2589004"/>
            <a:chExt cx="1064464" cy="25200"/>
          </a:xfrm>
        </p:grpSpPr>
        <p:sp>
          <p:nvSpPr>
            <p:cNvPr id="31" name="Google Shape;31;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 name="Google Shape;33;p2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4" name="Google Shape;34;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35" name="Shape 35"/>
        <p:cNvGrpSpPr/>
        <p:nvPr/>
      </p:nvGrpSpPr>
      <p:grpSpPr>
        <a:xfrm>
          <a:off x="0" y="0"/>
          <a:ext cx="0" cy="0"/>
          <a:chOff x="0" y="0"/>
          <a:chExt cx="0" cy="0"/>
        </a:xfrm>
      </p:grpSpPr>
      <p:sp>
        <p:nvSpPr>
          <p:cNvPr id="36" name="Google Shape;36;p2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 name="Google Shape;37;p23"/>
          <p:cNvGrpSpPr/>
          <p:nvPr/>
        </p:nvGrpSpPr>
        <p:grpSpPr>
          <a:xfrm>
            <a:off x="830392" y="1191256"/>
            <a:ext cx="745763" cy="45826"/>
            <a:chOff x="4580561" y="2589004"/>
            <a:chExt cx="1064464" cy="25200"/>
          </a:xfrm>
        </p:grpSpPr>
        <p:sp>
          <p:nvSpPr>
            <p:cNvPr id="38" name="Google Shape;38;p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 name="Google Shape;40;p23"/>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1" name="Google Shape;41;p23"/>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2" name="Google Shape;42;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24"/>
          <p:cNvGrpSpPr/>
          <p:nvPr/>
        </p:nvGrpSpPr>
        <p:grpSpPr>
          <a:xfrm>
            <a:off x="830392" y="1191256"/>
            <a:ext cx="745763" cy="45826"/>
            <a:chOff x="4580561" y="2589004"/>
            <a:chExt cx="1064464" cy="25200"/>
          </a:xfrm>
        </p:grpSpPr>
        <p:sp>
          <p:nvSpPr>
            <p:cNvPr id="45" name="Google Shape;45;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 name="Google Shape;47;p2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48" name="Google Shape;48;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sp>
        <p:nvSpPr>
          <p:cNvPr id="50" name="Google Shape;50;p2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 name="Google Shape;51;p26"/>
          <p:cNvGrpSpPr/>
          <p:nvPr/>
        </p:nvGrpSpPr>
        <p:grpSpPr>
          <a:xfrm>
            <a:off x="830392" y="1191256"/>
            <a:ext cx="745763" cy="45826"/>
            <a:chOff x="4580561" y="2589004"/>
            <a:chExt cx="1064464" cy="25200"/>
          </a:xfrm>
        </p:grpSpPr>
        <p:sp>
          <p:nvSpPr>
            <p:cNvPr id="52" name="Google Shape;52;p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26"/>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5" name="Google Shape;55;p26"/>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6" name="Google Shape;56;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7" name="Shape 57"/>
        <p:cNvGrpSpPr/>
        <p:nvPr/>
      </p:nvGrpSpPr>
      <p:grpSpPr>
        <a:xfrm>
          <a:off x="0" y="0"/>
          <a:ext cx="0" cy="0"/>
          <a:chOff x="0" y="0"/>
          <a:chExt cx="0" cy="0"/>
        </a:xfrm>
      </p:grpSpPr>
      <p:grpSp>
        <p:nvGrpSpPr>
          <p:cNvPr id="58" name="Google Shape;58;p27"/>
          <p:cNvGrpSpPr/>
          <p:nvPr/>
        </p:nvGrpSpPr>
        <p:grpSpPr>
          <a:xfrm>
            <a:off x="830392" y="4169130"/>
            <a:ext cx="745763" cy="45826"/>
            <a:chOff x="4580561" y="2589004"/>
            <a:chExt cx="1064464" cy="25200"/>
          </a:xfrm>
        </p:grpSpPr>
        <p:sp>
          <p:nvSpPr>
            <p:cNvPr id="59" name="Google Shape;59;p2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27"/>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2" name="Google Shape;62;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sp>
        <p:nvSpPr>
          <p:cNvPr id="64" name="Google Shape;64;p28"/>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 name="Google Shape;65;p28"/>
          <p:cNvGrpSpPr/>
          <p:nvPr/>
        </p:nvGrpSpPr>
        <p:grpSpPr>
          <a:xfrm>
            <a:off x="830392" y="1191256"/>
            <a:ext cx="745763" cy="45826"/>
            <a:chOff x="4580561" y="2589004"/>
            <a:chExt cx="1064464" cy="25200"/>
          </a:xfrm>
        </p:grpSpPr>
        <p:sp>
          <p:nvSpPr>
            <p:cNvPr id="66" name="Google Shape;66;p2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 name="Google Shape;68;p28"/>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9" name="Google Shape;69;p28"/>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0" name="Google Shape;70;p28"/>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1" name="Google Shape;71;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hyperlink" Target="https://www.capitaliq.spglobal.com/web/client?auth=inherit#dashboard" TargetMode="External"/><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capitaliq.spglobal.com/web/client?auth=inherit#dashboard" TargetMode="Externa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capitaliq.spglobal.com/web/client?auth=inherit#dashboard" TargetMode="Externa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capitaliq.spglobal.com/web/client?auth=inherit#dashboard" TargetMode="Externa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capitaliq.spglobal.com/web/client?auth=inherit#dashboard" TargetMode="External"/><Relationship Id="rId4" Type="http://schemas.openxmlformats.org/officeDocument/2006/relationships/image" Target="../media/image25.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capitaliq.spglobal.com/web/client?auth=inherit#dashboard" TargetMode="External"/><Relationship Id="rId4" Type="http://schemas.openxmlformats.org/officeDocument/2006/relationships/image" Target="../media/image24.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capitaliq.spglobal.com/web/client?auth=inherit#dashboard" TargetMode="Externa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capitaliq.spglobal.com/web/client?auth=inherit#dashboard" TargetMode="Externa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capitaliq.spglobal.com/web/client?auth=inherit#dashboard" TargetMode="Externa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capitaliq.spglobal.com/web/client?auth=inherit#dashboard" TargetMode="Externa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hyperlink" Target="https://www.gfdl.noaa.gov/global-warming-and-hurricanes/" TargetMode="External"/><Relationship Id="rId6" Type="http://schemas.openxmlformats.org/officeDocument/2006/relationships/hyperlink" Target="https://coast.noaa.gov/states/fast-facts/hurricane-costs.html" TargetMode="External"/><Relationship Id="rId7" Type="http://schemas.openxmlformats.org/officeDocument/2006/relationships/image" Target="../media/image3.png"/><Relationship Id="rId8"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
          <p:cNvPicPr preferRelativeResize="0"/>
          <p:nvPr/>
        </p:nvPicPr>
        <p:blipFill rotWithShape="1">
          <a:blip r:embed="rId3">
            <a:alphaModFix amt="51000"/>
          </a:blip>
          <a:srcRect b="0" l="0" r="0" t="0"/>
          <a:stretch/>
        </p:blipFill>
        <p:spPr>
          <a:xfrm>
            <a:off x="1850" y="4"/>
            <a:ext cx="9140299" cy="5143495"/>
          </a:xfrm>
          <a:prstGeom prst="rect">
            <a:avLst/>
          </a:prstGeom>
          <a:noFill/>
          <a:ln>
            <a:noFill/>
          </a:ln>
        </p:spPr>
      </p:pic>
      <p:sp>
        <p:nvSpPr>
          <p:cNvPr id="87" name="Google Shape;87;p1"/>
          <p:cNvSpPr txBox="1"/>
          <p:nvPr>
            <p:ph idx="4294967295" type="ctrTitle"/>
          </p:nvPr>
        </p:nvSpPr>
        <p:spPr>
          <a:xfrm>
            <a:off x="1082999" y="586975"/>
            <a:ext cx="6359100" cy="1448100"/>
          </a:xfrm>
          <a:prstGeom prst="rect">
            <a:avLst/>
          </a:prstGeom>
          <a:noFill/>
          <a:ln>
            <a:noFill/>
          </a:ln>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Clr>
                <a:schemeClr val="dk2"/>
              </a:buClr>
              <a:buSzPct val="90673"/>
              <a:buFont typeface="Raleway"/>
              <a:buNone/>
            </a:pPr>
            <a:r>
              <a:rPr b="1" i="0" lang="en" sz="3088" u="none" cap="none" strike="noStrike">
                <a:solidFill>
                  <a:schemeClr val="dk2"/>
                </a:solidFill>
                <a:latin typeface="Raleway"/>
                <a:ea typeface="Raleway"/>
                <a:cs typeface="Raleway"/>
                <a:sym typeface="Raleway"/>
              </a:rPr>
              <a:t>Financial Impact of Hurricanes on US Publicly-Traded REITs from 1995-2020</a:t>
            </a:r>
            <a:endParaRPr b="1" i="0" sz="3788" u="none" cap="none" strike="noStrike">
              <a:solidFill>
                <a:schemeClr val="dk2"/>
              </a:solidFill>
              <a:latin typeface="Raleway"/>
              <a:ea typeface="Raleway"/>
              <a:cs typeface="Raleway"/>
              <a:sym typeface="Raleway"/>
            </a:endParaRPr>
          </a:p>
        </p:txBody>
      </p:sp>
      <p:sp>
        <p:nvSpPr>
          <p:cNvPr id="88" name="Google Shape;88;p1"/>
          <p:cNvSpPr txBox="1"/>
          <p:nvPr>
            <p:ph idx="4294967295" type="subTitle"/>
          </p:nvPr>
        </p:nvSpPr>
        <p:spPr>
          <a:xfrm>
            <a:off x="1623000" y="2209758"/>
            <a:ext cx="5361300" cy="5226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1200"/>
              </a:spcAft>
              <a:buClr>
                <a:schemeClr val="accent1"/>
              </a:buClr>
              <a:buSzPts val="1300"/>
              <a:buFont typeface="Lato"/>
              <a:buNone/>
            </a:pPr>
            <a:r>
              <a:rPr b="1" i="0" lang="en" sz="2200" u="none" cap="none" strike="noStrike">
                <a:solidFill>
                  <a:schemeClr val="dk2"/>
                </a:solidFill>
                <a:latin typeface="Lato"/>
                <a:ea typeface="Lato"/>
                <a:cs typeface="Lato"/>
                <a:sym typeface="Lato"/>
              </a:rPr>
              <a:t>Team A - December 16, 2021</a:t>
            </a:r>
            <a:endParaRPr b="1" i="0" sz="2200" u="none" cap="none" strike="noStrike">
              <a:solidFill>
                <a:schemeClr val="dk2"/>
              </a:solidFill>
              <a:latin typeface="Lato"/>
              <a:ea typeface="Lato"/>
              <a:cs typeface="Lato"/>
              <a:sym typeface="Lato"/>
            </a:endParaRPr>
          </a:p>
        </p:txBody>
      </p:sp>
      <p:pic>
        <p:nvPicPr>
          <p:cNvPr id="89" name="Google Shape;89;p1"/>
          <p:cNvPicPr preferRelativeResize="0"/>
          <p:nvPr/>
        </p:nvPicPr>
        <p:blipFill rotWithShape="1">
          <a:blip r:embed="rId4">
            <a:alphaModFix/>
          </a:blip>
          <a:srcRect b="0" l="0" r="0" t="0"/>
          <a:stretch/>
        </p:blipFill>
        <p:spPr>
          <a:xfrm>
            <a:off x="3288575" y="3668725"/>
            <a:ext cx="5563848" cy="12198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105d70d0026_14_0"/>
          <p:cNvSpPr txBox="1"/>
          <p:nvPr>
            <p:ph type="title"/>
          </p:nvPr>
        </p:nvSpPr>
        <p:spPr>
          <a:xfrm>
            <a:off x="87975" y="469825"/>
            <a:ext cx="7614900" cy="44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a:t>Initial Data Analysis - </a:t>
            </a:r>
            <a:r>
              <a:rPr lang="en" sz="2200">
                <a:solidFill>
                  <a:srgbClr val="000000"/>
                </a:solidFill>
              </a:rPr>
              <a:t>ADT-HURSAT</a:t>
            </a:r>
            <a:endParaRPr sz="200"/>
          </a:p>
        </p:txBody>
      </p:sp>
      <p:sp>
        <p:nvSpPr>
          <p:cNvPr id="196" name="Google Shape;196;g105d70d0026_14_0"/>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t/>
            </a:r>
            <a:endParaRPr/>
          </a:p>
        </p:txBody>
      </p:sp>
      <p:pic>
        <p:nvPicPr>
          <p:cNvPr id="197" name="Google Shape;197;g105d70d0026_14_0"/>
          <p:cNvPicPr preferRelativeResize="0"/>
          <p:nvPr/>
        </p:nvPicPr>
        <p:blipFill rotWithShape="1">
          <a:blip r:embed="rId3">
            <a:alphaModFix/>
          </a:blip>
          <a:srcRect b="0" l="0" r="0" t="0"/>
          <a:stretch/>
        </p:blipFill>
        <p:spPr>
          <a:xfrm>
            <a:off x="315250" y="1056700"/>
            <a:ext cx="8024074" cy="3928276"/>
          </a:xfrm>
          <a:prstGeom prst="rect">
            <a:avLst/>
          </a:prstGeom>
          <a:noFill/>
          <a:ln>
            <a:noFill/>
          </a:ln>
        </p:spPr>
      </p:pic>
      <p:sp>
        <p:nvSpPr>
          <p:cNvPr id="198" name="Google Shape;198;g105d70d0026_14_0"/>
          <p:cNvSpPr txBox="1"/>
          <p:nvPr/>
        </p:nvSpPr>
        <p:spPr>
          <a:xfrm>
            <a:off x="6989475" y="1933825"/>
            <a:ext cx="1957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Lato"/>
                <a:ea typeface="Lato"/>
                <a:cs typeface="Lato"/>
                <a:sym typeface="Lato"/>
              </a:rPr>
              <a:t>The trend based on distinct count of Hurricane ID using ADT-HURSAT - global data of</a:t>
            </a:r>
            <a:r>
              <a:rPr b="1" lang="en" sz="900">
                <a:latin typeface="Lato"/>
                <a:ea typeface="Lato"/>
                <a:cs typeface="Lato"/>
                <a:sym typeface="Lato"/>
              </a:rPr>
              <a:t> </a:t>
            </a:r>
            <a:r>
              <a:rPr b="1" i="0" lang="en" sz="900" u="none" cap="none" strike="noStrike">
                <a:solidFill>
                  <a:srgbClr val="000000"/>
                </a:solidFill>
                <a:latin typeface="Lato"/>
                <a:ea typeface="Lato"/>
                <a:cs typeface="Lato"/>
                <a:sym typeface="Lato"/>
              </a:rPr>
              <a:t>1978-2017</a:t>
            </a:r>
            <a:endParaRPr b="1" i="0" sz="900" u="none" cap="none" strike="noStrike">
              <a:solidFill>
                <a:srgbClr val="000000"/>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105d70d0026_14_21"/>
          <p:cNvSpPr txBox="1"/>
          <p:nvPr>
            <p:ph type="title"/>
          </p:nvPr>
        </p:nvSpPr>
        <p:spPr>
          <a:xfrm>
            <a:off x="90775" y="535800"/>
            <a:ext cx="7688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a:t>Initial Data Analysis - </a:t>
            </a:r>
            <a:r>
              <a:rPr lang="en" sz="2200">
                <a:solidFill>
                  <a:srgbClr val="000000"/>
                </a:solidFill>
              </a:rPr>
              <a:t>IBTrACS</a:t>
            </a:r>
            <a:endParaRPr sz="200"/>
          </a:p>
        </p:txBody>
      </p:sp>
      <p:pic>
        <p:nvPicPr>
          <p:cNvPr id="204" name="Google Shape;204;g105d70d0026_14_21"/>
          <p:cNvPicPr preferRelativeResize="0"/>
          <p:nvPr/>
        </p:nvPicPr>
        <p:blipFill rotWithShape="1">
          <a:blip r:embed="rId3">
            <a:alphaModFix/>
          </a:blip>
          <a:srcRect b="0" l="0" r="0" t="0"/>
          <a:stretch/>
        </p:blipFill>
        <p:spPr>
          <a:xfrm>
            <a:off x="459450" y="1166150"/>
            <a:ext cx="7435673" cy="3977351"/>
          </a:xfrm>
          <a:prstGeom prst="rect">
            <a:avLst/>
          </a:prstGeom>
          <a:noFill/>
          <a:ln>
            <a:noFill/>
          </a:ln>
        </p:spPr>
      </p:pic>
      <p:sp>
        <p:nvSpPr>
          <p:cNvPr id="205" name="Google Shape;205;g105d70d0026_14_21"/>
          <p:cNvSpPr txBox="1"/>
          <p:nvPr/>
        </p:nvSpPr>
        <p:spPr>
          <a:xfrm>
            <a:off x="6962675" y="1923375"/>
            <a:ext cx="1874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Lato"/>
                <a:ea typeface="Lato"/>
                <a:cs typeface="Lato"/>
                <a:sym typeface="Lato"/>
              </a:rPr>
              <a:t>The trend based on distinct count of Hurricane ID using IBTrACS v04 - global data of 1842-2021</a:t>
            </a:r>
            <a:endParaRPr b="1" i="0" sz="900" u="none" cap="none" strike="noStrike">
              <a:solidFill>
                <a:srgbClr val="000000"/>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f7847bf610_0_163"/>
          <p:cNvSpPr txBox="1"/>
          <p:nvPr>
            <p:ph type="title"/>
          </p:nvPr>
        </p:nvSpPr>
        <p:spPr>
          <a:xfrm>
            <a:off x="708925" y="5294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 Real Estate</a:t>
            </a:r>
            <a:endParaRPr/>
          </a:p>
        </p:txBody>
      </p:sp>
      <p:sp>
        <p:nvSpPr>
          <p:cNvPr id="211" name="Google Shape;211;gf7847bf610_0_163"/>
          <p:cNvSpPr txBox="1"/>
          <p:nvPr>
            <p:ph idx="1" type="body"/>
          </p:nvPr>
        </p:nvSpPr>
        <p:spPr>
          <a:xfrm>
            <a:off x="729325" y="1774700"/>
            <a:ext cx="3774300" cy="25983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Pulled using S&amp;P proprietary tool, S&amp;P Capital IQ Pro</a:t>
            </a:r>
            <a:r>
              <a:rPr baseline="30000" lang="en"/>
              <a:t>1</a:t>
            </a:r>
            <a:endParaRPr baseline="30000"/>
          </a:p>
          <a:p>
            <a:pPr indent="-311150" lvl="0" marL="457200" rtl="0" algn="l">
              <a:lnSpc>
                <a:spcPct val="115000"/>
              </a:lnSpc>
              <a:spcBef>
                <a:spcPts val="0"/>
              </a:spcBef>
              <a:spcAft>
                <a:spcPts val="0"/>
              </a:spcAft>
              <a:buSzPts val="1300"/>
              <a:buChar char="●"/>
            </a:pPr>
            <a:r>
              <a:rPr lang="en"/>
              <a:t>Property-level data pulled from Asset data feature for Real Estate Properties</a:t>
            </a:r>
            <a:endParaRPr/>
          </a:p>
          <a:p>
            <a:pPr indent="-311150" lvl="0" marL="457200" rtl="0" algn="l">
              <a:lnSpc>
                <a:spcPct val="115000"/>
              </a:lnSpc>
              <a:spcBef>
                <a:spcPts val="0"/>
              </a:spcBef>
              <a:spcAft>
                <a:spcPts val="0"/>
              </a:spcAft>
              <a:buSzPts val="1300"/>
              <a:buChar char="●"/>
            </a:pPr>
            <a:r>
              <a:rPr lang="en"/>
              <a:t>Scope: US-based publicly-traded REITs - currently owned and sold properties</a:t>
            </a:r>
            <a:endParaRPr/>
          </a:p>
        </p:txBody>
      </p:sp>
      <p:sp>
        <p:nvSpPr>
          <p:cNvPr id="212" name="Google Shape;212;gf7847bf610_0_163"/>
          <p:cNvSpPr/>
          <p:nvPr/>
        </p:nvSpPr>
        <p:spPr>
          <a:xfrm>
            <a:off x="708925" y="1353550"/>
            <a:ext cx="3774300" cy="4212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Lato"/>
                <a:ea typeface="Lato"/>
                <a:cs typeface="Lato"/>
                <a:sym typeface="Lato"/>
              </a:rPr>
              <a:t>Data Source</a:t>
            </a:r>
            <a:endParaRPr b="0" baseline="30000" i="0" sz="1600" u="none" cap="none" strike="noStrike">
              <a:solidFill>
                <a:schemeClr val="lt1"/>
              </a:solidFill>
              <a:latin typeface="Lato"/>
              <a:ea typeface="Lato"/>
              <a:cs typeface="Lato"/>
              <a:sym typeface="Lato"/>
            </a:endParaRPr>
          </a:p>
        </p:txBody>
      </p:sp>
      <p:sp>
        <p:nvSpPr>
          <p:cNvPr id="213" name="Google Shape;213;gf7847bf610_0_163"/>
          <p:cNvSpPr txBox="1"/>
          <p:nvPr>
            <p:ph idx="1" type="body"/>
          </p:nvPr>
        </p:nvSpPr>
        <p:spPr>
          <a:xfrm>
            <a:off x="4643550" y="1774700"/>
            <a:ext cx="3774300" cy="25983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Years: 1995-2020</a:t>
            </a:r>
            <a:endParaRPr/>
          </a:p>
          <a:p>
            <a:pPr indent="-311150" lvl="0" marL="457200" rtl="0" algn="l">
              <a:lnSpc>
                <a:spcPct val="115000"/>
              </a:lnSpc>
              <a:spcBef>
                <a:spcPts val="0"/>
              </a:spcBef>
              <a:spcAft>
                <a:spcPts val="0"/>
              </a:spcAft>
              <a:buSzPts val="1300"/>
              <a:buChar char="●"/>
            </a:pPr>
            <a:r>
              <a:rPr lang="en"/>
              <a:t>Property locations (longitude and latitude)</a:t>
            </a:r>
            <a:endParaRPr/>
          </a:p>
          <a:p>
            <a:pPr indent="-311150" lvl="0" marL="457200" rtl="0" algn="l">
              <a:lnSpc>
                <a:spcPct val="115000"/>
              </a:lnSpc>
              <a:spcBef>
                <a:spcPts val="0"/>
              </a:spcBef>
              <a:spcAft>
                <a:spcPts val="0"/>
              </a:spcAft>
              <a:buSzPts val="1300"/>
              <a:buChar char="●"/>
            </a:pPr>
            <a:r>
              <a:rPr lang="en"/>
              <a:t>Total company assets</a:t>
            </a:r>
            <a:endParaRPr/>
          </a:p>
          <a:p>
            <a:pPr indent="-311150" lvl="0" marL="457200" rtl="0" algn="l">
              <a:lnSpc>
                <a:spcPct val="115000"/>
              </a:lnSpc>
              <a:spcBef>
                <a:spcPts val="0"/>
              </a:spcBef>
              <a:spcAft>
                <a:spcPts val="0"/>
              </a:spcAft>
              <a:buSzPts val="1300"/>
              <a:buChar char="●"/>
            </a:pPr>
            <a:r>
              <a:rPr lang="en"/>
              <a:t>Asset write down</a:t>
            </a:r>
            <a:endParaRPr/>
          </a:p>
          <a:p>
            <a:pPr indent="-311150" lvl="0" marL="457200" rtl="0" algn="l">
              <a:lnSpc>
                <a:spcPct val="115000"/>
              </a:lnSpc>
              <a:spcBef>
                <a:spcPts val="0"/>
              </a:spcBef>
              <a:spcAft>
                <a:spcPts val="0"/>
              </a:spcAft>
              <a:buSzPts val="1300"/>
              <a:buChar char="●"/>
            </a:pPr>
            <a:r>
              <a:rPr lang="en"/>
              <a:t>We will use property-level data to identify hurricane encounters, but will look at company-level financial data (since this is often not available on a property level)</a:t>
            </a:r>
            <a:endParaRPr/>
          </a:p>
        </p:txBody>
      </p:sp>
      <p:sp>
        <p:nvSpPr>
          <p:cNvPr id="214" name="Google Shape;214;gf7847bf610_0_163"/>
          <p:cNvSpPr/>
          <p:nvPr/>
        </p:nvSpPr>
        <p:spPr>
          <a:xfrm>
            <a:off x="4623150" y="1353550"/>
            <a:ext cx="3774300" cy="4212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Lato"/>
                <a:ea typeface="Lato"/>
                <a:cs typeface="Lato"/>
                <a:sym typeface="Lato"/>
              </a:rPr>
              <a:t>Key Data Attributes</a:t>
            </a:r>
            <a:endParaRPr b="0" baseline="30000" i="0" sz="1600" u="none" cap="none" strike="noStrike">
              <a:solidFill>
                <a:schemeClr val="lt1"/>
              </a:solidFill>
              <a:latin typeface="Lato"/>
              <a:ea typeface="Lato"/>
              <a:cs typeface="Lato"/>
              <a:sym typeface="Lato"/>
            </a:endParaRPr>
          </a:p>
        </p:txBody>
      </p:sp>
      <p:sp>
        <p:nvSpPr>
          <p:cNvPr id="215" name="Google Shape;215;gf7847bf610_0_163"/>
          <p:cNvSpPr txBox="1"/>
          <p:nvPr/>
        </p:nvSpPr>
        <p:spPr>
          <a:xfrm>
            <a:off x="0" y="4681800"/>
            <a:ext cx="9144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Lato"/>
                <a:ea typeface="Lato"/>
                <a:cs typeface="Lato"/>
                <a:sym typeface="Lato"/>
              </a:rPr>
              <a:t>Source: </a:t>
            </a:r>
            <a:endParaRPr b="0" i="0" sz="9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Lato"/>
                <a:ea typeface="Lato"/>
                <a:cs typeface="Lato"/>
                <a:sym typeface="Lato"/>
              </a:rPr>
              <a:t>1. S&amp;P Capital IQ Pro (https://www.capitaliq.spglobal.com/web/client?auth=inherit#dashboard)</a:t>
            </a:r>
            <a:endParaRPr b="0" i="0" sz="900" u="none" cap="none" strike="noStrike">
              <a:solidFill>
                <a:srgbClr val="00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100e3f28e30_0_125"/>
          <p:cNvSpPr txBox="1"/>
          <p:nvPr>
            <p:ph type="title"/>
          </p:nvPr>
        </p:nvSpPr>
        <p:spPr>
          <a:xfrm>
            <a:off x="708925" y="5294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Initial Data Cleaning - Real Estate</a:t>
            </a:r>
            <a:endParaRPr/>
          </a:p>
        </p:txBody>
      </p:sp>
      <p:sp>
        <p:nvSpPr>
          <p:cNvPr id="221" name="Google Shape;221;g100e3f28e30_0_125"/>
          <p:cNvSpPr txBox="1"/>
          <p:nvPr>
            <p:ph idx="1" type="body"/>
          </p:nvPr>
        </p:nvSpPr>
        <p:spPr>
          <a:xfrm>
            <a:off x="313450" y="1738800"/>
            <a:ext cx="5707200" cy="15336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First, we want to be able to track asset values yearly - so we reformat that data to be tall instead of wide and put it into its own dataset</a:t>
            </a:r>
            <a:endParaRPr/>
          </a:p>
          <a:p>
            <a:pPr indent="-311150" lvl="0" marL="457200" rtl="0" algn="l">
              <a:lnSpc>
                <a:spcPct val="115000"/>
              </a:lnSpc>
              <a:spcBef>
                <a:spcPts val="0"/>
              </a:spcBef>
              <a:spcAft>
                <a:spcPts val="0"/>
              </a:spcAft>
              <a:buSzPts val="1300"/>
              <a:buChar char="●"/>
            </a:pPr>
            <a:r>
              <a:rPr lang="en"/>
              <a:t>Then, we want to see the locations of all our assets - so we reformat that data into its own dataset as well</a:t>
            </a:r>
            <a:endParaRPr/>
          </a:p>
          <a:p>
            <a:pPr indent="-311150" lvl="0" marL="457200" rtl="0" algn="l">
              <a:lnSpc>
                <a:spcPct val="115000"/>
              </a:lnSpc>
              <a:spcBef>
                <a:spcPts val="0"/>
              </a:spcBef>
              <a:spcAft>
                <a:spcPts val="0"/>
              </a:spcAft>
              <a:buSzPts val="1300"/>
              <a:buChar char="●"/>
            </a:pPr>
            <a:r>
              <a:rPr lang="en"/>
              <a:t>In both datasets, we keep the property ID so we can later use this to link our datasets together</a:t>
            </a:r>
            <a:endParaRPr/>
          </a:p>
        </p:txBody>
      </p:sp>
      <p:sp>
        <p:nvSpPr>
          <p:cNvPr id="222" name="Google Shape;222;g100e3f28e30_0_125"/>
          <p:cNvSpPr/>
          <p:nvPr/>
        </p:nvSpPr>
        <p:spPr>
          <a:xfrm>
            <a:off x="313450" y="1353550"/>
            <a:ext cx="5707200" cy="4212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Lato"/>
                <a:ea typeface="Lato"/>
                <a:cs typeface="Lato"/>
                <a:sym typeface="Lato"/>
              </a:rPr>
              <a:t>Data Cleaning Methods</a:t>
            </a:r>
            <a:endParaRPr b="0" baseline="30000" i="0" sz="1600" u="none" cap="none" strike="noStrike">
              <a:solidFill>
                <a:schemeClr val="lt1"/>
              </a:solidFill>
              <a:latin typeface="Lato"/>
              <a:ea typeface="Lato"/>
              <a:cs typeface="Lato"/>
              <a:sym typeface="Lato"/>
            </a:endParaRPr>
          </a:p>
        </p:txBody>
      </p:sp>
      <p:sp>
        <p:nvSpPr>
          <p:cNvPr id="223" name="Google Shape;223;g100e3f28e30_0_125"/>
          <p:cNvSpPr/>
          <p:nvPr/>
        </p:nvSpPr>
        <p:spPr>
          <a:xfrm>
            <a:off x="6195325" y="1353550"/>
            <a:ext cx="2476200" cy="17283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Lato"/>
                <a:ea typeface="Lato"/>
                <a:cs typeface="Lato"/>
                <a:sym typeface="Lato"/>
              </a:rPr>
              <a:t>After cleaning, here’s the shape of our assets dataset</a:t>
            </a:r>
            <a:endParaRPr b="0" baseline="30000" i="0" sz="1600" u="none" cap="none" strike="noStrike">
              <a:solidFill>
                <a:schemeClr val="lt1"/>
              </a:solidFill>
              <a:latin typeface="Lato"/>
              <a:ea typeface="Lato"/>
              <a:cs typeface="Lato"/>
              <a:sym typeface="Lato"/>
            </a:endParaRPr>
          </a:p>
        </p:txBody>
      </p:sp>
      <p:sp>
        <p:nvSpPr>
          <p:cNvPr id="224" name="Google Shape;224;g100e3f28e30_0_125"/>
          <p:cNvSpPr/>
          <p:nvPr/>
        </p:nvSpPr>
        <p:spPr>
          <a:xfrm>
            <a:off x="313450" y="3197900"/>
            <a:ext cx="8358000" cy="1608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baseline="30000" i="0" sz="1600" u="none" cap="none" strike="noStrike">
              <a:solidFill>
                <a:schemeClr val="lt1"/>
              </a:solidFill>
              <a:latin typeface="Lato"/>
              <a:ea typeface="Lato"/>
              <a:cs typeface="Lato"/>
              <a:sym typeface="Lato"/>
            </a:endParaRPr>
          </a:p>
        </p:txBody>
      </p:sp>
      <p:sp>
        <p:nvSpPr>
          <p:cNvPr id="225" name="Google Shape;225;g100e3f28e30_0_125"/>
          <p:cNvSpPr txBox="1"/>
          <p:nvPr/>
        </p:nvSpPr>
        <p:spPr>
          <a:xfrm>
            <a:off x="-18875" y="4805900"/>
            <a:ext cx="9144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Lato"/>
                <a:ea typeface="Lato"/>
                <a:cs typeface="Lato"/>
                <a:sym typeface="Lato"/>
              </a:rPr>
              <a:t>Source: S&amp;P Capital IQ Pro (https://www.capitaliq.spglobal.com/web/client?auth=inherit#dashboard)</a:t>
            </a:r>
            <a:endParaRPr b="0" i="0" sz="900" u="none" cap="none" strike="noStrike">
              <a:solidFill>
                <a:srgbClr val="000000"/>
              </a:solidFill>
              <a:latin typeface="Lato"/>
              <a:ea typeface="Lato"/>
              <a:cs typeface="Lato"/>
              <a:sym typeface="Lato"/>
            </a:endParaRPr>
          </a:p>
        </p:txBody>
      </p:sp>
      <p:pic>
        <p:nvPicPr>
          <p:cNvPr id="226" name="Google Shape;226;g100e3f28e30_0_125"/>
          <p:cNvPicPr preferRelativeResize="0"/>
          <p:nvPr/>
        </p:nvPicPr>
        <p:blipFill rotWithShape="1">
          <a:blip r:embed="rId3">
            <a:alphaModFix/>
          </a:blip>
          <a:srcRect b="0" l="0" r="0" t="0"/>
          <a:stretch/>
        </p:blipFill>
        <p:spPr>
          <a:xfrm>
            <a:off x="6384001" y="2239586"/>
            <a:ext cx="2098826" cy="664325"/>
          </a:xfrm>
          <a:prstGeom prst="rect">
            <a:avLst/>
          </a:prstGeom>
          <a:noFill/>
          <a:ln>
            <a:noFill/>
          </a:ln>
        </p:spPr>
      </p:pic>
      <p:pic>
        <p:nvPicPr>
          <p:cNvPr id="227" name="Google Shape;227;g100e3f28e30_0_125"/>
          <p:cNvPicPr preferRelativeResize="0"/>
          <p:nvPr/>
        </p:nvPicPr>
        <p:blipFill rotWithShape="1">
          <a:blip r:embed="rId4">
            <a:alphaModFix/>
          </a:blip>
          <a:srcRect b="0" l="0" r="0" t="0"/>
          <a:stretch/>
        </p:blipFill>
        <p:spPr>
          <a:xfrm>
            <a:off x="4746707" y="3294337"/>
            <a:ext cx="3856619" cy="1415113"/>
          </a:xfrm>
          <a:prstGeom prst="rect">
            <a:avLst/>
          </a:prstGeom>
          <a:noFill/>
          <a:ln>
            <a:noFill/>
          </a:ln>
        </p:spPr>
      </p:pic>
      <p:sp>
        <p:nvSpPr>
          <p:cNvPr id="228" name="Google Shape;228;g100e3f28e30_0_125"/>
          <p:cNvSpPr txBox="1"/>
          <p:nvPr/>
        </p:nvSpPr>
        <p:spPr>
          <a:xfrm>
            <a:off x="708925" y="3540200"/>
            <a:ext cx="21474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Lato"/>
                <a:ea typeface="Lato"/>
                <a:cs typeface="Lato"/>
                <a:sym typeface="Lato"/>
              </a:rPr>
              <a:t>Here are what the heads of those datasets look like</a:t>
            </a:r>
            <a:endParaRPr b="0" i="0" sz="1400" u="none" cap="none" strike="noStrike">
              <a:solidFill>
                <a:srgbClr val="000000"/>
              </a:solidFill>
              <a:latin typeface="Lato"/>
              <a:ea typeface="Lato"/>
              <a:cs typeface="Lato"/>
              <a:sym typeface="Lato"/>
            </a:endParaRPr>
          </a:p>
        </p:txBody>
      </p:sp>
      <p:pic>
        <p:nvPicPr>
          <p:cNvPr id="229" name="Google Shape;229;g100e3f28e30_0_125"/>
          <p:cNvPicPr preferRelativeResize="0"/>
          <p:nvPr/>
        </p:nvPicPr>
        <p:blipFill rotWithShape="1">
          <a:blip r:embed="rId5">
            <a:alphaModFix/>
          </a:blip>
          <a:srcRect b="0" l="0" r="0" t="0"/>
          <a:stretch/>
        </p:blipFill>
        <p:spPr>
          <a:xfrm>
            <a:off x="2954500" y="3294325"/>
            <a:ext cx="1694050" cy="1415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100e3f28e30_0_0"/>
          <p:cNvSpPr txBox="1"/>
          <p:nvPr>
            <p:ph type="title"/>
          </p:nvPr>
        </p:nvSpPr>
        <p:spPr>
          <a:xfrm>
            <a:off x="708925" y="5294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Joining Real Estate &amp; Property Data Together</a:t>
            </a:r>
            <a:endParaRPr/>
          </a:p>
        </p:txBody>
      </p:sp>
      <p:sp>
        <p:nvSpPr>
          <p:cNvPr id="235" name="Google Shape;235;g100e3f28e30_0_0"/>
          <p:cNvSpPr txBox="1"/>
          <p:nvPr>
            <p:ph idx="1" type="body"/>
          </p:nvPr>
        </p:nvSpPr>
        <p:spPr>
          <a:xfrm>
            <a:off x="85975" y="3658200"/>
            <a:ext cx="3956100" cy="767100"/>
          </a:xfrm>
          <a:prstGeom prst="rect">
            <a:avLst/>
          </a:prstGeom>
          <a:noFill/>
          <a:ln>
            <a:noFill/>
          </a:ln>
        </p:spPr>
        <p:txBody>
          <a:bodyPr anchorCtr="0" anchor="t" bIns="91425" lIns="91425" spcFirstLastPara="1" rIns="91425" wrap="square" tIns="91425">
            <a:normAutofit/>
          </a:bodyPr>
          <a:lstStyle/>
          <a:p>
            <a:pPr indent="-292100" lvl="0" marL="457200" rtl="0" algn="l">
              <a:lnSpc>
                <a:spcPct val="115000"/>
              </a:lnSpc>
              <a:spcBef>
                <a:spcPts val="0"/>
              </a:spcBef>
              <a:spcAft>
                <a:spcPts val="0"/>
              </a:spcAft>
              <a:buSzPts val="1000"/>
              <a:buChar char="●"/>
            </a:pPr>
            <a:r>
              <a:rPr lang="en" sz="1000"/>
              <a:t>Connected via latitudes and longitudes of property location and hurricane landfall</a:t>
            </a:r>
            <a:endParaRPr baseline="30000" sz="1000"/>
          </a:p>
          <a:p>
            <a:pPr indent="-292100" lvl="0" marL="457200" rtl="0" algn="l">
              <a:lnSpc>
                <a:spcPct val="115000"/>
              </a:lnSpc>
              <a:spcBef>
                <a:spcPts val="0"/>
              </a:spcBef>
              <a:spcAft>
                <a:spcPts val="0"/>
              </a:spcAft>
              <a:buSzPts val="1000"/>
              <a:buChar char="●"/>
            </a:pPr>
            <a:r>
              <a:rPr lang="en" sz="1000"/>
              <a:t>Looked at hurricanes with landfall within a</a:t>
            </a:r>
            <a:r>
              <a:rPr b="1" lang="en" sz="1000"/>
              <a:t> 50 mile radius</a:t>
            </a:r>
            <a:endParaRPr b="1" sz="1000"/>
          </a:p>
        </p:txBody>
      </p:sp>
      <p:sp>
        <p:nvSpPr>
          <p:cNvPr id="236" name="Google Shape;236;g100e3f28e30_0_0"/>
          <p:cNvSpPr/>
          <p:nvPr/>
        </p:nvSpPr>
        <p:spPr>
          <a:xfrm>
            <a:off x="708925" y="1363525"/>
            <a:ext cx="2710200" cy="4212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Lato"/>
                <a:ea typeface="Lato"/>
                <a:cs typeface="Lato"/>
                <a:sym typeface="Lato"/>
              </a:rPr>
              <a:t>Joining Methods</a:t>
            </a:r>
            <a:endParaRPr b="0" baseline="30000" i="0" sz="1600" u="none" cap="none" strike="noStrike">
              <a:solidFill>
                <a:schemeClr val="lt1"/>
              </a:solidFill>
              <a:latin typeface="Lato"/>
              <a:ea typeface="Lato"/>
              <a:cs typeface="Lato"/>
              <a:sym typeface="Lato"/>
            </a:endParaRPr>
          </a:p>
        </p:txBody>
      </p:sp>
      <p:sp>
        <p:nvSpPr>
          <p:cNvPr id="237" name="Google Shape;237;g100e3f28e30_0_0"/>
          <p:cNvSpPr/>
          <p:nvPr/>
        </p:nvSpPr>
        <p:spPr>
          <a:xfrm>
            <a:off x="3765475" y="1363525"/>
            <a:ext cx="4860000" cy="4212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Lato"/>
                <a:ea typeface="Lato"/>
                <a:cs typeface="Lato"/>
                <a:sym typeface="Lato"/>
              </a:rPr>
              <a:t>Top 30 Companies with the Most Storm Encounters</a:t>
            </a:r>
            <a:endParaRPr b="0" baseline="30000" i="0" sz="1600" u="none" cap="none" strike="noStrike">
              <a:solidFill>
                <a:schemeClr val="lt1"/>
              </a:solidFill>
              <a:latin typeface="Lato"/>
              <a:ea typeface="Lato"/>
              <a:cs typeface="Lato"/>
              <a:sym typeface="Lato"/>
            </a:endParaRPr>
          </a:p>
        </p:txBody>
      </p:sp>
      <p:sp>
        <p:nvSpPr>
          <p:cNvPr id="238" name="Google Shape;238;g100e3f28e30_0_0"/>
          <p:cNvSpPr txBox="1"/>
          <p:nvPr/>
        </p:nvSpPr>
        <p:spPr>
          <a:xfrm flipH="1" rot="-5400000">
            <a:off x="3466975" y="2840863"/>
            <a:ext cx="966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ato"/>
                <a:ea typeface="Lato"/>
                <a:cs typeface="Lato"/>
                <a:sym typeface="Lato"/>
              </a:rPr>
              <a:t>Company</a:t>
            </a:r>
            <a:endParaRPr b="0" i="0" sz="1200" u="none" cap="none" strike="noStrike">
              <a:solidFill>
                <a:srgbClr val="000000"/>
              </a:solidFill>
              <a:latin typeface="Lato"/>
              <a:ea typeface="Lato"/>
              <a:cs typeface="Lato"/>
              <a:sym typeface="Lato"/>
            </a:endParaRPr>
          </a:p>
        </p:txBody>
      </p:sp>
      <p:sp>
        <p:nvSpPr>
          <p:cNvPr id="239" name="Google Shape;239;g100e3f28e30_0_0"/>
          <p:cNvSpPr txBox="1"/>
          <p:nvPr/>
        </p:nvSpPr>
        <p:spPr>
          <a:xfrm flipH="1">
            <a:off x="6212550" y="4774188"/>
            <a:ext cx="966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ato"/>
                <a:ea typeface="Lato"/>
                <a:cs typeface="Lato"/>
                <a:sym typeface="Lato"/>
              </a:rPr>
              <a:t>Year</a:t>
            </a:r>
            <a:endParaRPr b="0" i="0" sz="1200" u="none" cap="none" strike="noStrike">
              <a:solidFill>
                <a:srgbClr val="000000"/>
              </a:solidFill>
              <a:latin typeface="Lato"/>
              <a:ea typeface="Lato"/>
              <a:cs typeface="Lato"/>
              <a:sym typeface="Lato"/>
            </a:endParaRPr>
          </a:p>
        </p:txBody>
      </p:sp>
      <p:pic>
        <p:nvPicPr>
          <p:cNvPr id="240" name="Google Shape;240;g100e3f28e30_0_0"/>
          <p:cNvPicPr preferRelativeResize="0"/>
          <p:nvPr/>
        </p:nvPicPr>
        <p:blipFill rotWithShape="1">
          <a:blip r:embed="rId3">
            <a:alphaModFix/>
          </a:blip>
          <a:srcRect b="0" l="0" r="0" t="0"/>
          <a:stretch/>
        </p:blipFill>
        <p:spPr>
          <a:xfrm>
            <a:off x="708925" y="1784725"/>
            <a:ext cx="2479800" cy="1960501"/>
          </a:xfrm>
          <a:prstGeom prst="rect">
            <a:avLst/>
          </a:prstGeom>
          <a:noFill/>
          <a:ln>
            <a:noFill/>
          </a:ln>
        </p:spPr>
      </p:pic>
      <p:sp>
        <p:nvSpPr>
          <p:cNvPr id="241" name="Google Shape;241;g100e3f28e30_0_0"/>
          <p:cNvSpPr txBox="1"/>
          <p:nvPr/>
        </p:nvSpPr>
        <p:spPr>
          <a:xfrm>
            <a:off x="0" y="4604100"/>
            <a:ext cx="6189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Lato"/>
                <a:ea typeface="Lato"/>
                <a:cs typeface="Lato"/>
                <a:sym typeface="Lato"/>
              </a:rPr>
              <a:t>Analysis done on data from: </a:t>
            </a:r>
            <a:endParaRPr b="0" i="0" sz="7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Lato"/>
                <a:ea typeface="Lato"/>
                <a:cs typeface="Lato"/>
                <a:sym typeface="Lato"/>
              </a:rPr>
              <a:t>1. S&amp;P Capital IQ Pro for company data (</a:t>
            </a:r>
            <a:r>
              <a:rPr b="0" i="0" lang="en" sz="700" u="sng" cap="none" strike="noStrike">
                <a:solidFill>
                  <a:schemeClr val="accent5"/>
                </a:solidFill>
                <a:latin typeface="Lato"/>
                <a:ea typeface="Lato"/>
                <a:cs typeface="Lato"/>
                <a:sym typeface="Lato"/>
                <a:hlinkClick r:id="rId4">
                  <a:extLst>
                    <a:ext uri="{A12FA001-AC4F-418D-AE19-62706E023703}">
                      <ahyp:hlinkClr val="tx"/>
                    </a:ext>
                  </a:extLst>
                </a:hlinkClick>
              </a:rPr>
              <a:t>https://www.capitaliq.spglobal.com/web/client?auth=inherit#dashboard</a:t>
            </a:r>
            <a:r>
              <a:rPr b="0" i="0" lang="en" sz="700" u="none" cap="none" strike="noStrike">
                <a:solidFill>
                  <a:srgbClr val="000000"/>
                </a:solidFill>
                <a:latin typeface="Lato"/>
                <a:ea typeface="Lato"/>
                <a:cs typeface="Lato"/>
                <a:sym typeface="Lato"/>
              </a:rPr>
              <a:t>)</a:t>
            </a:r>
            <a:endParaRPr b="0" i="0" sz="7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Lato"/>
                <a:ea typeface="Lato"/>
                <a:cs typeface="Lato"/>
                <a:sym typeface="Lato"/>
              </a:rPr>
              <a:t>2. National Oceanic and Atmospheric Administration for hurricane data (https://www.ncdc.noaa.gov/ibtracs/index.php?name=ib-v4-access) </a:t>
            </a:r>
            <a:endParaRPr b="0" i="0" sz="7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Lato"/>
                <a:ea typeface="Lato"/>
                <a:cs typeface="Lato"/>
                <a:sym typeface="Lato"/>
              </a:rPr>
              <a:t>3. Proceedings of the National Academy of Sciences of the United States (https://www.pnas.org/content/suppl/2020/05/12/1920849117.DCSupplemental)</a:t>
            </a:r>
            <a:endParaRPr b="0" i="0" sz="700" u="none" cap="none" strike="noStrike">
              <a:solidFill>
                <a:srgbClr val="000000"/>
              </a:solidFill>
              <a:latin typeface="Lato"/>
              <a:ea typeface="Lato"/>
              <a:cs typeface="Lato"/>
              <a:sym typeface="Lato"/>
            </a:endParaRPr>
          </a:p>
        </p:txBody>
      </p:sp>
      <p:pic>
        <p:nvPicPr>
          <p:cNvPr id="242" name="Google Shape;242;g100e3f28e30_0_0"/>
          <p:cNvPicPr preferRelativeResize="0"/>
          <p:nvPr/>
        </p:nvPicPr>
        <p:blipFill rotWithShape="1">
          <a:blip r:embed="rId5">
            <a:alphaModFix/>
          </a:blip>
          <a:srcRect b="0" l="0" r="0" t="0"/>
          <a:stretch/>
        </p:blipFill>
        <p:spPr>
          <a:xfrm>
            <a:off x="4134775" y="1784725"/>
            <a:ext cx="4490700" cy="30560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100e3f28e30_0_19"/>
          <p:cNvSpPr txBox="1"/>
          <p:nvPr>
            <p:ph type="title"/>
          </p:nvPr>
        </p:nvSpPr>
        <p:spPr>
          <a:xfrm>
            <a:off x="708925" y="5294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Inspecting the Data - An Example of One Company</a:t>
            </a:r>
            <a:endParaRPr/>
          </a:p>
        </p:txBody>
      </p:sp>
      <p:sp>
        <p:nvSpPr>
          <p:cNvPr id="248" name="Google Shape;248;g100e3f28e30_0_19"/>
          <p:cNvSpPr txBox="1"/>
          <p:nvPr/>
        </p:nvSpPr>
        <p:spPr>
          <a:xfrm>
            <a:off x="0" y="3973800"/>
            <a:ext cx="44874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800" u="none" cap="none" strike="noStrike">
                <a:solidFill>
                  <a:srgbClr val="000000"/>
                </a:solidFill>
                <a:latin typeface="Lato"/>
                <a:ea typeface="Lato"/>
                <a:cs typeface="Lato"/>
                <a:sym typeface="Lato"/>
              </a:rPr>
              <a:t>Analysis done on data from: </a:t>
            </a:r>
            <a:endParaRPr b="0" i="0" sz="8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800" u="none" cap="none" strike="noStrike">
                <a:solidFill>
                  <a:srgbClr val="000000"/>
                </a:solidFill>
                <a:latin typeface="Lato"/>
                <a:ea typeface="Lato"/>
                <a:cs typeface="Lato"/>
                <a:sym typeface="Lato"/>
              </a:rPr>
              <a:t>1. S&amp;P Capital IQ Pro for company data (</a:t>
            </a:r>
            <a:r>
              <a:rPr b="0" i="0" lang="en" sz="800" u="sng" cap="none" strike="noStrike">
                <a:solidFill>
                  <a:schemeClr val="hlink"/>
                </a:solidFill>
                <a:latin typeface="Lato"/>
                <a:ea typeface="Lato"/>
                <a:cs typeface="Lato"/>
                <a:sym typeface="Lato"/>
                <a:hlinkClick r:id="rId3"/>
              </a:rPr>
              <a:t>https://www.capitaliq.spglobal.com/web/client?auth=inherit#dashboard</a:t>
            </a:r>
            <a:r>
              <a:rPr b="0" i="0" lang="en" sz="800" u="none" cap="none" strike="noStrike">
                <a:solidFill>
                  <a:srgbClr val="000000"/>
                </a:solidFill>
                <a:latin typeface="Lato"/>
                <a:ea typeface="Lato"/>
                <a:cs typeface="Lato"/>
                <a:sym typeface="Lato"/>
              </a:rPr>
              <a:t>)</a:t>
            </a:r>
            <a:endParaRPr b="0" i="0" sz="8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800" u="none" cap="none" strike="noStrike">
                <a:solidFill>
                  <a:srgbClr val="000000"/>
                </a:solidFill>
                <a:latin typeface="Lato"/>
                <a:ea typeface="Lato"/>
                <a:cs typeface="Lato"/>
                <a:sym typeface="Lato"/>
              </a:rPr>
              <a:t>2. National Oceanic and Atmospheric Administration for hurricane data (https://www.ncdc.noaa.gov/ibtracs/index.php?name=ib-v4-access) </a:t>
            </a:r>
            <a:endParaRPr b="0" i="0" sz="8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800" u="none" cap="none" strike="noStrike">
                <a:solidFill>
                  <a:srgbClr val="000000"/>
                </a:solidFill>
                <a:latin typeface="Lato"/>
                <a:ea typeface="Lato"/>
                <a:cs typeface="Lato"/>
                <a:sym typeface="Lato"/>
              </a:rPr>
              <a:t>3. Proceedings of the National Academy of Sciences of the United States (https://www.pnas.org/content/suppl/2020/05/12/1920849117.DCSupplemental)</a:t>
            </a:r>
            <a:endParaRPr b="0" i="0" sz="8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t/>
            </a:r>
            <a:endParaRPr b="0" i="0" sz="800" u="none" cap="none" strike="noStrike">
              <a:solidFill>
                <a:srgbClr val="000000"/>
              </a:solidFill>
              <a:latin typeface="Lato"/>
              <a:ea typeface="Lato"/>
              <a:cs typeface="Lato"/>
              <a:sym typeface="Lato"/>
            </a:endParaRPr>
          </a:p>
        </p:txBody>
      </p:sp>
      <p:sp>
        <p:nvSpPr>
          <p:cNvPr id="249" name="Google Shape;249;g100e3f28e30_0_19"/>
          <p:cNvSpPr txBox="1"/>
          <p:nvPr>
            <p:ph idx="1" type="body"/>
          </p:nvPr>
        </p:nvSpPr>
        <p:spPr>
          <a:xfrm>
            <a:off x="143850" y="1784675"/>
            <a:ext cx="3324900" cy="26949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Using our asset &amp; hurricane datasets connected by latitude and longitude, we plotted the assets of that company and the storms that affected them</a:t>
            </a:r>
            <a:endParaRPr/>
          </a:p>
          <a:p>
            <a:pPr indent="-311150" lvl="0" marL="457200" rtl="0" algn="l">
              <a:lnSpc>
                <a:spcPct val="115000"/>
              </a:lnSpc>
              <a:spcBef>
                <a:spcPts val="0"/>
              </a:spcBef>
              <a:spcAft>
                <a:spcPts val="0"/>
              </a:spcAft>
              <a:buSzPts val="1300"/>
              <a:buChar char="●"/>
            </a:pPr>
            <a:r>
              <a:rPr lang="en"/>
              <a:t>We did this for the top five companies hit by the most storms</a:t>
            </a:r>
            <a:endParaRPr/>
          </a:p>
          <a:p>
            <a:pPr indent="-311150" lvl="0" marL="457200" rtl="0" algn="l">
              <a:lnSpc>
                <a:spcPct val="115000"/>
              </a:lnSpc>
              <a:spcBef>
                <a:spcPts val="0"/>
              </a:spcBef>
              <a:spcAft>
                <a:spcPts val="0"/>
              </a:spcAft>
              <a:buSzPts val="1300"/>
              <a:buChar char="●"/>
            </a:pPr>
            <a:r>
              <a:rPr lang="en"/>
              <a:t>The other four companies’ plots are available in the appendix</a:t>
            </a:r>
            <a:endParaRPr/>
          </a:p>
        </p:txBody>
      </p:sp>
      <p:sp>
        <p:nvSpPr>
          <p:cNvPr id="250" name="Google Shape;250;g100e3f28e30_0_19"/>
          <p:cNvSpPr/>
          <p:nvPr/>
        </p:nvSpPr>
        <p:spPr>
          <a:xfrm>
            <a:off x="144025" y="1363525"/>
            <a:ext cx="3324900" cy="4212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Lato"/>
                <a:ea typeface="Lato"/>
                <a:cs typeface="Lato"/>
                <a:sym typeface="Lato"/>
              </a:rPr>
              <a:t>Data Inspection Methods</a:t>
            </a:r>
            <a:endParaRPr b="0" baseline="30000" i="0" sz="1600" u="none" cap="none" strike="noStrike">
              <a:solidFill>
                <a:schemeClr val="lt1"/>
              </a:solidFill>
              <a:latin typeface="Lato"/>
              <a:ea typeface="Lato"/>
              <a:cs typeface="Lato"/>
              <a:sym typeface="Lato"/>
            </a:endParaRPr>
          </a:p>
        </p:txBody>
      </p:sp>
      <p:pic>
        <p:nvPicPr>
          <p:cNvPr id="251" name="Google Shape;251;g100e3f28e30_0_19"/>
          <p:cNvPicPr preferRelativeResize="0"/>
          <p:nvPr/>
        </p:nvPicPr>
        <p:blipFill rotWithShape="1">
          <a:blip r:embed="rId4">
            <a:alphaModFix/>
          </a:blip>
          <a:srcRect b="0" l="0" r="0" t="0"/>
          <a:stretch/>
        </p:blipFill>
        <p:spPr>
          <a:xfrm>
            <a:off x="3707725" y="1204350"/>
            <a:ext cx="4689599" cy="3078725"/>
          </a:xfrm>
          <a:prstGeom prst="rect">
            <a:avLst/>
          </a:prstGeom>
          <a:noFill/>
          <a:ln>
            <a:noFill/>
          </a:ln>
        </p:spPr>
      </p:pic>
      <p:sp>
        <p:nvSpPr>
          <p:cNvPr id="252" name="Google Shape;252;g100e3f28e30_0_19"/>
          <p:cNvSpPr txBox="1"/>
          <p:nvPr/>
        </p:nvSpPr>
        <p:spPr>
          <a:xfrm>
            <a:off x="4736300" y="4358550"/>
            <a:ext cx="3180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Year 1995 - 2020</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100e3f28e30_0_93"/>
          <p:cNvSpPr txBox="1"/>
          <p:nvPr>
            <p:ph type="title"/>
          </p:nvPr>
        </p:nvSpPr>
        <p:spPr>
          <a:xfrm>
            <a:off x="708925" y="5294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Inspecting the Data - An Example of One Company</a:t>
            </a:r>
            <a:endParaRPr/>
          </a:p>
        </p:txBody>
      </p:sp>
      <p:sp>
        <p:nvSpPr>
          <p:cNvPr id="258" name="Google Shape;258;g100e3f28e30_0_93"/>
          <p:cNvSpPr txBox="1"/>
          <p:nvPr/>
        </p:nvSpPr>
        <p:spPr>
          <a:xfrm>
            <a:off x="3300" y="4343100"/>
            <a:ext cx="3606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800" u="none" cap="none" strike="noStrike">
                <a:solidFill>
                  <a:srgbClr val="000000"/>
                </a:solidFill>
                <a:latin typeface="Lato"/>
                <a:ea typeface="Lato"/>
                <a:cs typeface="Lato"/>
                <a:sym typeface="Lato"/>
              </a:rPr>
              <a:t>Analysis done on data from: </a:t>
            </a:r>
            <a:endParaRPr b="0" i="0" sz="8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800" u="none" cap="none" strike="noStrike">
                <a:solidFill>
                  <a:srgbClr val="000000"/>
                </a:solidFill>
                <a:latin typeface="Lato"/>
                <a:ea typeface="Lato"/>
                <a:cs typeface="Lato"/>
                <a:sym typeface="Lato"/>
              </a:rPr>
              <a:t>1. S&amp;P Capital IQ Pro for company data (</a:t>
            </a:r>
            <a:r>
              <a:rPr b="0" i="0" lang="en" sz="800" u="sng" cap="none" strike="noStrike">
                <a:solidFill>
                  <a:schemeClr val="hlink"/>
                </a:solidFill>
                <a:latin typeface="Lato"/>
                <a:ea typeface="Lato"/>
                <a:cs typeface="Lato"/>
                <a:sym typeface="Lato"/>
                <a:hlinkClick r:id="rId3"/>
              </a:rPr>
              <a:t>https://www.capitaliq.spglobal.com/web/client?auth=inherit#dashboard</a:t>
            </a:r>
            <a:r>
              <a:rPr b="0" i="0" lang="en" sz="800" u="none" cap="none" strike="noStrike">
                <a:solidFill>
                  <a:srgbClr val="000000"/>
                </a:solidFill>
                <a:latin typeface="Lato"/>
                <a:ea typeface="Lato"/>
                <a:cs typeface="Lato"/>
                <a:sym typeface="Lato"/>
              </a:rPr>
              <a:t>)</a:t>
            </a:r>
            <a:endParaRPr b="0" i="0" sz="8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800" u="none" cap="none" strike="noStrike">
                <a:solidFill>
                  <a:srgbClr val="000000"/>
                </a:solidFill>
                <a:latin typeface="Lato"/>
                <a:ea typeface="Lato"/>
                <a:cs typeface="Lato"/>
                <a:sym typeface="Lato"/>
              </a:rPr>
              <a:t>2. National Oceanic and Atmospheric Administration for hurricane data (https://www.ncdc.noaa.gov/ibtracs/index.php?name=ib-v4-access) </a:t>
            </a:r>
            <a:endParaRPr b="0" i="0" sz="800" u="none" cap="none" strike="noStrike">
              <a:solidFill>
                <a:srgbClr val="000000"/>
              </a:solidFill>
              <a:latin typeface="Lato"/>
              <a:ea typeface="Lato"/>
              <a:cs typeface="Lato"/>
              <a:sym typeface="Lato"/>
            </a:endParaRPr>
          </a:p>
        </p:txBody>
      </p:sp>
      <p:sp>
        <p:nvSpPr>
          <p:cNvPr id="259" name="Google Shape;259;g100e3f28e30_0_93"/>
          <p:cNvSpPr txBox="1"/>
          <p:nvPr>
            <p:ph idx="1" type="body"/>
          </p:nvPr>
        </p:nvSpPr>
        <p:spPr>
          <a:xfrm>
            <a:off x="434175" y="1940875"/>
            <a:ext cx="3034500" cy="2246100"/>
          </a:xfrm>
          <a:prstGeom prst="rect">
            <a:avLst/>
          </a:prstGeom>
          <a:noFill/>
          <a:ln>
            <a:noFill/>
          </a:ln>
        </p:spPr>
        <p:txBody>
          <a:bodyPr anchorCtr="0" anchor="t" bIns="91425" lIns="91425" spcFirstLastPara="1" rIns="91425" wrap="square" tIns="91425">
            <a:normAutofit fontScale="92500" lnSpcReduction="10000"/>
          </a:bodyPr>
          <a:lstStyle/>
          <a:p>
            <a:pPr indent="-305020" lvl="0" marL="457200" rtl="0" algn="l">
              <a:lnSpc>
                <a:spcPct val="115000"/>
              </a:lnSpc>
              <a:spcBef>
                <a:spcPts val="0"/>
              </a:spcBef>
              <a:spcAft>
                <a:spcPts val="0"/>
              </a:spcAft>
              <a:buClr>
                <a:schemeClr val="dk2"/>
              </a:buClr>
              <a:buSzPct val="100000"/>
              <a:buChar char="●"/>
            </a:pPr>
            <a:r>
              <a:rPr lang="en">
                <a:solidFill>
                  <a:schemeClr val="dk2"/>
                </a:solidFill>
              </a:rPr>
              <a:t>Graphing how company assets write down value changed over time for our selected companies with the most hurricane hits - only one of those graphs is shown here</a:t>
            </a:r>
            <a:endParaRPr>
              <a:solidFill>
                <a:schemeClr val="dk2"/>
              </a:solidFill>
            </a:endParaRPr>
          </a:p>
          <a:p>
            <a:pPr indent="-305020" lvl="0" marL="457200" rtl="0" algn="l">
              <a:lnSpc>
                <a:spcPct val="115000"/>
              </a:lnSpc>
              <a:spcBef>
                <a:spcPts val="0"/>
              </a:spcBef>
              <a:spcAft>
                <a:spcPts val="0"/>
              </a:spcAft>
              <a:buClr>
                <a:schemeClr val="dk2"/>
              </a:buClr>
              <a:buSzPct val="100000"/>
              <a:buChar char="●"/>
            </a:pPr>
            <a:r>
              <a:rPr lang="en">
                <a:solidFill>
                  <a:schemeClr val="dk2"/>
                </a:solidFill>
              </a:rPr>
              <a:t>Next step will be to incorporate this data into modeling to see how it is changing in correlation with hurricane hits (and the strength of those hits)</a:t>
            </a:r>
            <a:endParaRPr>
              <a:solidFill>
                <a:schemeClr val="dk2"/>
              </a:solidFill>
            </a:endParaRPr>
          </a:p>
        </p:txBody>
      </p:sp>
      <p:sp>
        <p:nvSpPr>
          <p:cNvPr id="260" name="Google Shape;260;g100e3f28e30_0_93"/>
          <p:cNvSpPr/>
          <p:nvPr/>
        </p:nvSpPr>
        <p:spPr>
          <a:xfrm>
            <a:off x="434275" y="1519675"/>
            <a:ext cx="3034500" cy="4212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Lato"/>
                <a:ea typeface="Lato"/>
                <a:cs typeface="Lato"/>
                <a:sym typeface="Lato"/>
              </a:rPr>
              <a:t>Data Inspection Methods</a:t>
            </a:r>
            <a:endParaRPr b="0" baseline="30000" i="0" sz="1600" u="none" cap="none" strike="noStrike">
              <a:solidFill>
                <a:schemeClr val="lt1"/>
              </a:solidFill>
              <a:latin typeface="Lato"/>
              <a:ea typeface="Lato"/>
              <a:cs typeface="Lato"/>
              <a:sym typeface="Lato"/>
            </a:endParaRPr>
          </a:p>
        </p:txBody>
      </p:sp>
      <p:sp>
        <p:nvSpPr>
          <p:cNvPr id="261" name="Google Shape;261;g100e3f28e30_0_93"/>
          <p:cNvSpPr txBox="1"/>
          <p:nvPr/>
        </p:nvSpPr>
        <p:spPr>
          <a:xfrm flipH="1" rot="-5400000">
            <a:off x="2311650" y="2810381"/>
            <a:ext cx="29340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000" u="none" cap="none" strike="noStrike">
                <a:solidFill>
                  <a:srgbClr val="000000"/>
                </a:solidFill>
                <a:latin typeface="Lato"/>
                <a:ea typeface="Lato"/>
                <a:cs typeface="Lato"/>
                <a:sym typeface="Lato"/>
              </a:rPr>
              <a:t>Total Write Down Value (in thousands  of USD)</a:t>
            </a:r>
            <a:endParaRPr b="0" i="0" sz="1000" u="none" cap="none" strike="noStrike">
              <a:solidFill>
                <a:srgbClr val="000000"/>
              </a:solidFill>
              <a:latin typeface="Lato"/>
              <a:ea typeface="Lato"/>
              <a:cs typeface="Lato"/>
              <a:sym typeface="Lato"/>
            </a:endParaRPr>
          </a:p>
        </p:txBody>
      </p:sp>
      <p:sp>
        <p:nvSpPr>
          <p:cNvPr id="262" name="Google Shape;262;g100e3f28e30_0_93"/>
          <p:cNvSpPr txBox="1"/>
          <p:nvPr/>
        </p:nvSpPr>
        <p:spPr>
          <a:xfrm flipH="1">
            <a:off x="5788825" y="4558638"/>
            <a:ext cx="966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ato"/>
                <a:ea typeface="Lato"/>
                <a:cs typeface="Lato"/>
                <a:sym typeface="Lato"/>
              </a:rPr>
              <a:t>Year</a:t>
            </a:r>
            <a:endParaRPr b="0" i="0" sz="1200" u="none" cap="none" strike="noStrike">
              <a:solidFill>
                <a:srgbClr val="000000"/>
              </a:solidFill>
              <a:latin typeface="Lato"/>
              <a:ea typeface="Lato"/>
              <a:cs typeface="Lato"/>
              <a:sym typeface="Lato"/>
            </a:endParaRPr>
          </a:p>
        </p:txBody>
      </p:sp>
      <p:sp>
        <p:nvSpPr>
          <p:cNvPr id="263" name="Google Shape;263;g100e3f28e30_0_93"/>
          <p:cNvSpPr txBox="1"/>
          <p:nvPr/>
        </p:nvSpPr>
        <p:spPr>
          <a:xfrm flipH="1">
            <a:off x="3902575" y="1023025"/>
            <a:ext cx="4648500" cy="554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ato"/>
                <a:ea typeface="Lato"/>
                <a:cs typeface="Lato"/>
                <a:sym typeface="Lato"/>
              </a:rPr>
              <a:t>Total Asset Write-down Value &amp; Total Hurricane Hit times </a:t>
            </a:r>
            <a:endParaRPr b="0" i="0" sz="12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ato"/>
                <a:ea typeface="Lato"/>
                <a:cs typeface="Lato"/>
                <a:sym typeface="Lato"/>
              </a:rPr>
              <a:t> by Year: Macerich Company</a:t>
            </a:r>
            <a:endParaRPr b="0" i="0" sz="1200" u="none" cap="none" strike="noStrike">
              <a:solidFill>
                <a:srgbClr val="000000"/>
              </a:solidFill>
              <a:latin typeface="Lato"/>
              <a:ea typeface="Lato"/>
              <a:cs typeface="Lato"/>
              <a:sym typeface="Lato"/>
            </a:endParaRPr>
          </a:p>
        </p:txBody>
      </p:sp>
      <p:pic>
        <p:nvPicPr>
          <p:cNvPr id="264" name="Google Shape;264;g100e3f28e30_0_93"/>
          <p:cNvPicPr preferRelativeResize="0"/>
          <p:nvPr/>
        </p:nvPicPr>
        <p:blipFill rotWithShape="1">
          <a:blip r:embed="rId4">
            <a:alphaModFix/>
          </a:blip>
          <a:srcRect b="0" l="0" r="0" t="0"/>
          <a:stretch/>
        </p:blipFill>
        <p:spPr>
          <a:xfrm>
            <a:off x="3902575" y="1542575"/>
            <a:ext cx="4738801" cy="2933999"/>
          </a:xfrm>
          <a:prstGeom prst="rect">
            <a:avLst/>
          </a:prstGeom>
          <a:noFill/>
          <a:ln>
            <a:noFill/>
          </a:ln>
        </p:spPr>
      </p:pic>
      <p:sp>
        <p:nvSpPr>
          <p:cNvPr id="265" name="Google Shape;265;g100e3f28e30_0_93"/>
          <p:cNvSpPr txBox="1"/>
          <p:nvPr/>
        </p:nvSpPr>
        <p:spPr>
          <a:xfrm flipH="1" rot="-5400000">
            <a:off x="7343725" y="2785931"/>
            <a:ext cx="29340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000" u="none" cap="none" strike="noStrike">
                <a:solidFill>
                  <a:srgbClr val="000000"/>
                </a:solidFill>
                <a:latin typeface="Lato"/>
                <a:ea typeface="Lato"/>
                <a:cs typeface="Lato"/>
                <a:sym typeface="Lato"/>
              </a:rPr>
              <a:t>Total Hurricane hit times in a year</a:t>
            </a:r>
            <a:endParaRPr b="0" i="0" sz="1000" u="none" cap="none" strike="noStrike">
              <a:solidFill>
                <a:srgbClr val="000000"/>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105510760c1_4_16"/>
          <p:cNvSpPr txBox="1"/>
          <p:nvPr>
            <p:ph type="title"/>
          </p:nvPr>
        </p:nvSpPr>
        <p:spPr>
          <a:xfrm>
            <a:off x="708925" y="5294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Dataset after cleaning</a:t>
            </a:r>
            <a:endParaRPr/>
          </a:p>
        </p:txBody>
      </p:sp>
      <p:sp>
        <p:nvSpPr>
          <p:cNvPr id="271" name="Google Shape;271;g105510760c1_4_16"/>
          <p:cNvSpPr txBox="1"/>
          <p:nvPr/>
        </p:nvSpPr>
        <p:spPr>
          <a:xfrm>
            <a:off x="3300" y="4343100"/>
            <a:ext cx="3606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800" u="none" cap="none" strike="noStrike">
                <a:solidFill>
                  <a:srgbClr val="000000"/>
                </a:solidFill>
                <a:latin typeface="Lato"/>
                <a:ea typeface="Lato"/>
                <a:cs typeface="Lato"/>
                <a:sym typeface="Lato"/>
              </a:rPr>
              <a:t>Analysis done on data from: </a:t>
            </a:r>
            <a:endParaRPr b="0" i="0" sz="8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800" u="none" cap="none" strike="noStrike">
                <a:solidFill>
                  <a:srgbClr val="000000"/>
                </a:solidFill>
                <a:latin typeface="Lato"/>
                <a:ea typeface="Lato"/>
                <a:cs typeface="Lato"/>
                <a:sym typeface="Lato"/>
              </a:rPr>
              <a:t>1. S&amp;P Capital IQ Pro for company data (</a:t>
            </a:r>
            <a:r>
              <a:rPr b="0" i="0" lang="en" sz="800" u="sng" cap="none" strike="noStrike">
                <a:solidFill>
                  <a:schemeClr val="hlink"/>
                </a:solidFill>
                <a:latin typeface="Lato"/>
                <a:ea typeface="Lato"/>
                <a:cs typeface="Lato"/>
                <a:sym typeface="Lato"/>
                <a:hlinkClick r:id="rId3"/>
              </a:rPr>
              <a:t>https://www.capitaliq.spglobal.com/web/client?auth=inherit#dashboard</a:t>
            </a:r>
            <a:r>
              <a:rPr b="0" i="0" lang="en" sz="800" u="none" cap="none" strike="noStrike">
                <a:solidFill>
                  <a:srgbClr val="000000"/>
                </a:solidFill>
                <a:latin typeface="Lato"/>
                <a:ea typeface="Lato"/>
                <a:cs typeface="Lato"/>
                <a:sym typeface="Lato"/>
              </a:rPr>
              <a:t>)</a:t>
            </a:r>
            <a:endParaRPr b="0" i="0" sz="8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800" u="none" cap="none" strike="noStrike">
                <a:solidFill>
                  <a:srgbClr val="000000"/>
                </a:solidFill>
                <a:latin typeface="Lato"/>
                <a:ea typeface="Lato"/>
                <a:cs typeface="Lato"/>
                <a:sym typeface="Lato"/>
              </a:rPr>
              <a:t>2. National Oceanic and Atmospheric Administration for hurricane data (https://www.ncdc.noaa.gov/ibtracs/index.php?name=ib-v4-access) </a:t>
            </a:r>
            <a:endParaRPr b="0" i="0" sz="800" u="none" cap="none" strike="noStrike">
              <a:solidFill>
                <a:srgbClr val="000000"/>
              </a:solidFill>
              <a:latin typeface="Lato"/>
              <a:ea typeface="Lato"/>
              <a:cs typeface="Lato"/>
              <a:sym typeface="Lato"/>
            </a:endParaRPr>
          </a:p>
        </p:txBody>
      </p:sp>
      <p:sp>
        <p:nvSpPr>
          <p:cNvPr id="272" name="Google Shape;272;g105510760c1_4_16"/>
          <p:cNvSpPr txBox="1"/>
          <p:nvPr>
            <p:ph idx="1" type="body"/>
          </p:nvPr>
        </p:nvSpPr>
        <p:spPr>
          <a:xfrm>
            <a:off x="627050" y="1255075"/>
            <a:ext cx="4087800" cy="1374900"/>
          </a:xfrm>
          <a:prstGeom prst="rect">
            <a:avLst/>
          </a:prstGeom>
          <a:noFill/>
          <a:ln>
            <a:noFill/>
          </a:ln>
        </p:spPr>
        <p:txBody>
          <a:bodyPr anchorCtr="0" anchor="t" bIns="91425" lIns="91425" spcFirstLastPara="1" rIns="91425" wrap="square" tIns="91425">
            <a:normAutofit lnSpcReduction="20000"/>
          </a:bodyPr>
          <a:lstStyle/>
          <a:p>
            <a:pPr indent="-311180" lvl="0" marL="457200" rtl="0" algn="l">
              <a:lnSpc>
                <a:spcPct val="115000"/>
              </a:lnSpc>
              <a:spcBef>
                <a:spcPts val="0"/>
              </a:spcBef>
              <a:spcAft>
                <a:spcPts val="0"/>
              </a:spcAft>
              <a:buClr>
                <a:schemeClr val="dk2"/>
              </a:buClr>
              <a:buSzPts val="1300"/>
              <a:buChar char="●"/>
            </a:pPr>
            <a:r>
              <a:rPr lang="en">
                <a:solidFill>
                  <a:schemeClr val="dk2"/>
                </a:solidFill>
              </a:rPr>
              <a:t>InstName: name of the institution</a:t>
            </a:r>
            <a:endParaRPr>
              <a:solidFill>
                <a:schemeClr val="dk2"/>
              </a:solidFill>
            </a:endParaRPr>
          </a:p>
          <a:p>
            <a:pPr indent="-311180" lvl="0" marL="457200" rtl="0" algn="l">
              <a:lnSpc>
                <a:spcPct val="115000"/>
              </a:lnSpc>
              <a:spcBef>
                <a:spcPts val="0"/>
              </a:spcBef>
              <a:spcAft>
                <a:spcPts val="0"/>
              </a:spcAft>
              <a:buClr>
                <a:schemeClr val="dk2"/>
              </a:buClr>
              <a:buSzPts val="1300"/>
              <a:buChar char="●"/>
            </a:pPr>
            <a:r>
              <a:rPr lang="en">
                <a:solidFill>
                  <a:schemeClr val="dk2"/>
                </a:solidFill>
              </a:rPr>
              <a:t>year: year</a:t>
            </a:r>
            <a:endParaRPr>
              <a:solidFill>
                <a:schemeClr val="dk2"/>
              </a:solidFill>
            </a:endParaRPr>
          </a:p>
          <a:p>
            <a:pPr indent="-311180" lvl="0" marL="457200" rtl="0" algn="l">
              <a:lnSpc>
                <a:spcPct val="115000"/>
              </a:lnSpc>
              <a:spcBef>
                <a:spcPts val="0"/>
              </a:spcBef>
              <a:spcAft>
                <a:spcPts val="0"/>
              </a:spcAft>
              <a:buClr>
                <a:schemeClr val="dk2"/>
              </a:buClr>
              <a:buSzPts val="1300"/>
              <a:buChar char="●"/>
            </a:pPr>
            <a:r>
              <a:rPr lang="en">
                <a:solidFill>
                  <a:schemeClr val="dk2"/>
                </a:solidFill>
              </a:rPr>
              <a:t>writedown_value: write down value of  real estate that year</a:t>
            </a:r>
            <a:endParaRPr>
              <a:solidFill>
                <a:schemeClr val="dk2"/>
              </a:solidFill>
            </a:endParaRPr>
          </a:p>
          <a:p>
            <a:pPr indent="-311180" lvl="0" marL="457200" rtl="0" algn="l">
              <a:lnSpc>
                <a:spcPct val="115000"/>
              </a:lnSpc>
              <a:spcBef>
                <a:spcPts val="0"/>
              </a:spcBef>
              <a:spcAft>
                <a:spcPts val="0"/>
              </a:spcAft>
              <a:buClr>
                <a:schemeClr val="dk2"/>
              </a:buClr>
              <a:buSzPts val="1300"/>
              <a:buChar char="●"/>
            </a:pPr>
            <a:r>
              <a:rPr lang="en">
                <a:solidFill>
                  <a:schemeClr val="dk2"/>
                </a:solidFill>
              </a:rPr>
              <a:t>inflation_rate: US inflation rate that year</a:t>
            </a:r>
            <a:endParaRPr>
              <a:solidFill>
                <a:schemeClr val="dk2"/>
              </a:solidFill>
            </a:endParaRPr>
          </a:p>
          <a:p>
            <a:pPr indent="-311150" lvl="0" marL="457200" rtl="0" algn="l">
              <a:lnSpc>
                <a:spcPct val="115000"/>
              </a:lnSpc>
              <a:spcBef>
                <a:spcPts val="0"/>
              </a:spcBef>
              <a:spcAft>
                <a:spcPts val="0"/>
              </a:spcAft>
              <a:buClr>
                <a:schemeClr val="dk2"/>
              </a:buClr>
              <a:buSzPts val="1300"/>
              <a:buChar char="●"/>
            </a:pPr>
            <a:r>
              <a:rPr lang="en">
                <a:solidFill>
                  <a:schemeClr val="dk2"/>
                </a:solidFill>
              </a:rPr>
              <a:t>asset_value: total asset value of the company</a:t>
            </a:r>
            <a:endParaRPr>
              <a:solidFill>
                <a:schemeClr val="dk2"/>
              </a:solidFill>
            </a:endParaRPr>
          </a:p>
        </p:txBody>
      </p:sp>
      <p:pic>
        <p:nvPicPr>
          <p:cNvPr id="273" name="Google Shape;273;g105510760c1_4_16"/>
          <p:cNvPicPr preferRelativeResize="0"/>
          <p:nvPr/>
        </p:nvPicPr>
        <p:blipFill rotWithShape="1">
          <a:blip r:embed="rId4">
            <a:alphaModFix/>
          </a:blip>
          <a:srcRect b="0" l="0" r="0" t="0"/>
          <a:stretch/>
        </p:blipFill>
        <p:spPr>
          <a:xfrm>
            <a:off x="0" y="2870137"/>
            <a:ext cx="9144000" cy="1374926"/>
          </a:xfrm>
          <a:prstGeom prst="rect">
            <a:avLst/>
          </a:prstGeom>
          <a:noFill/>
          <a:ln>
            <a:noFill/>
          </a:ln>
        </p:spPr>
      </p:pic>
      <p:sp>
        <p:nvSpPr>
          <p:cNvPr id="274" name="Google Shape;274;g105510760c1_4_16"/>
          <p:cNvSpPr txBox="1"/>
          <p:nvPr>
            <p:ph idx="1" type="body"/>
          </p:nvPr>
        </p:nvSpPr>
        <p:spPr>
          <a:xfrm>
            <a:off x="4647775" y="1255075"/>
            <a:ext cx="4087800" cy="1473600"/>
          </a:xfrm>
          <a:prstGeom prst="rect">
            <a:avLst/>
          </a:prstGeom>
          <a:noFill/>
          <a:ln>
            <a:noFill/>
          </a:ln>
        </p:spPr>
        <p:txBody>
          <a:bodyPr anchorCtr="0" anchor="t" bIns="91425" lIns="91425" spcFirstLastPara="1" rIns="91425" wrap="square" tIns="91425">
            <a:normAutofit fontScale="92500" lnSpcReduction="20000"/>
          </a:bodyPr>
          <a:lstStyle/>
          <a:p>
            <a:pPr indent="-304989" lvl="0" marL="457200" rtl="0" algn="l">
              <a:lnSpc>
                <a:spcPct val="115000"/>
              </a:lnSpc>
              <a:spcBef>
                <a:spcPts val="0"/>
              </a:spcBef>
              <a:spcAft>
                <a:spcPts val="0"/>
              </a:spcAft>
              <a:buClr>
                <a:schemeClr val="dk2"/>
              </a:buClr>
              <a:buSzPct val="100000"/>
              <a:buChar char="●"/>
            </a:pPr>
            <a:r>
              <a:rPr lang="en">
                <a:solidFill>
                  <a:schemeClr val="dk2"/>
                </a:solidFill>
              </a:rPr>
              <a:t>number_of_storm: number of storm encountered that year</a:t>
            </a:r>
            <a:endParaRPr>
              <a:solidFill>
                <a:schemeClr val="dk2"/>
              </a:solidFill>
            </a:endParaRPr>
          </a:p>
          <a:p>
            <a:pPr indent="-304989" lvl="0" marL="457200" rtl="0" algn="l">
              <a:lnSpc>
                <a:spcPct val="115000"/>
              </a:lnSpc>
              <a:spcBef>
                <a:spcPts val="0"/>
              </a:spcBef>
              <a:spcAft>
                <a:spcPts val="0"/>
              </a:spcAft>
              <a:buClr>
                <a:schemeClr val="dk2"/>
              </a:buClr>
              <a:buSzPct val="100000"/>
              <a:buChar char="●"/>
            </a:pPr>
            <a:r>
              <a:rPr lang="en">
                <a:solidFill>
                  <a:schemeClr val="dk2"/>
                </a:solidFill>
              </a:rPr>
              <a:t>storm_experience_hour: duration of storm</a:t>
            </a:r>
            <a:endParaRPr>
              <a:solidFill>
                <a:schemeClr val="dk2"/>
              </a:solidFill>
            </a:endParaRPr>
          </a:p>
          <a:p>
            <a:pPr indent="-304989" lvl="0" marL="457200" rtl="0" algn="l">
              <a:lnSpc>
                <a:spcPct val="115000"/>
              </a:lnSpc>
              <a:spcBef>
                <a:spcPts val="0"/>
              </a:spcBef>
              <a:spcAft>
                <a:spcPts val="0"/>
              </a:spcAft>
              <a:buClr>
                <a:schemeClr val="dk2"/>
              </a:buClr>
              <a:buSzPct val="100000"/>
              <a:buChar char="●"/>
            </a:pPr>
            <a:r>
              <a:rPr lang="en">
                <a:solidFill>
                  <a:schemeClr val="dk2"/>
                </a:solidFill>
              </a:rPr>
              <a:t>max_storm_speed: maximum value of storm wind speed</a:t>
            </a:r>
            <a:endParaRPr>
              <a:solidFill>
                <a:schemeClr val="dk2"/>
              </a:solidFill>
            </a:endParaRPr>
          </a:p>
          <a:p>
            <a:pPr indent="-305020" lvl="0" marL="457200" rtl="0" algn="l">
              <a:lnSpc>
                <a:spcPct val="115000"/>
              </a:lnSpc>
              <a:spcBef>
                <a:spcPts val="0"/>
              </a:spcBef>
              <a:spcAft>
                <a:spcPts val="0"/>
              </a:spcAft>
              <a:buClr>
                <a:schemeClr val="dk2"/>
              </a:buClr>
              <a:buSzPct val="100000"/>
              <a:buChar char="●"/>
            </a:pPr>
            <a:r>
              <a:rPr lang="en">
                <a:solidFill>
                  <a:schemeClr val="dk2"/>
                </a:solidFill>
              </a:rPr>
              <a:t>writedown_pct: The proportion of write down value over asset value</a:t>
            </a:r>
            <a:endParaRPr>
              <a:solidFill>
                <a:schemeClr val="dk2"/>
              </a:solidFill>
            </a:endParaRPr>
          </a:p>
        </p:txBody>
      </p:sp>
      <p:sp>
        <p:nvSpPr>
          <p:cNvPr id="275" name="Google Shape;275;g105510760c1_4_16"/>
          <p:cNvSpPr txBox="1"/>
          <p:nvPr>
            <p:ph idx="1" type="body"/>
          </p:nvPr>
        </p:nvSpPr>
        <p:spPr>
          <a:xfrm>
            <a:off x="4007275" y="4485225"/>
            <a:ext cx="4728300" cy="6048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300"/>
              <a:buNone/>
            </a:pPr>
            <a:r>
              <a:rPr b="1" lang="en">
                <a:solidFill>
                  <a:schemeClr val="dk2"/>
                </a:solidFill>
              </a:rPr>
              <a:t>All the companies which are in this dataset  have been  impacted by the hurricane</a:t>
            </a:r>
            <a:endParaRPr b="1">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10214f15533_0_8"/>
          <p:cNvSpPr txBox="1"/>
          <p:nvPr>
            <p:ph type="title"/>
          </p:nvPr>
        </p:nvSpPr>
        <p:spPr>
          <a:xfrm>
            <a:off x="708925" y="6056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Inspecting Data - All Affected Companies </a:t>
            </a:r>
            <a:endParaRPr/>
          </a:p>
        </p:txBody>
      </p:sp>
      <p:sp>
        <p:nvSpPr>
          <p:cNvPr id="281" name="Google Shape;281;g10214f15533_0_8"/>
          <p:cNvSpPr/>
          <p:nvPr/>
        </p:nvSpPr>
        <p:spPr>
          <a:xfrm>
            <a:off x="508925" y="1284075"/>
            <a:ext cx="3464700" cy="3726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300" u="none" cap="none" strike="noStrike">
                <a:solidFill>
                  <a:schemeClr val="lt1"/>
                </a:solidFill>
                <a:latin typeface="Lato"/>
                <a:ea typeface="Lato"/>
                <a:cs typeface="Lato"/>
                <a:sym typeface="Lato"/>
              </a:rPr>
              <a:t>Asset Write Down VS. # of storm Encountered</a:t>
            </a:r>
            <a:endParaRPr b="0" baseline="30000" i="0" sz="1300" u="none" cap="none" strike="noStrike">
              <a:solidFill>
                <a:schemeClr val="lt1"/>
              </a:solidFill>
              <a:latin typeface="Lato"/>
              <a:ea typeface="Lato"/>
              <a:cs typeface="Lato"/>
              <a:sym typeface="Lato"/>
            </a:endParaRPr>
          </a:p>
        </p:txBody>
      </p:sp>
      <p:sp>
        <p:nvSpPr>
          <p:cNvPr id="282" name="Google Shape;282;g10214f15533_0_8"/>
          <p:cNvSpPr/>
          <p:nvPr/>
        </p:nvSpPr>
        <p:spPr>
          <a:xfrm>
            <a:off x="5426525" y="1284075"/>
            <a:ext cx="3523500" cy="3726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300" u="none" cap="none" strike="noStrike">
                <a:solidFill>
                  <a:schemeClr val="lt1"/>
                </a:solidFill>
                <a:latin typeface="Lato"/>
                <a:ea typeface="Lato"/>
                <a:cs typeface="Lato"/>
                <a:sym typeface="Lato"/>
              </a:rPr>
              <a:t>Asset Write Down VS. Storm speeds</a:t>
            </a:r>
            <a:endParaRPr b="0" baseline="30000" i="0" sz="1300" u="none" cap="none" strike="noStrike">
              <a:solidFill>
                <a:schemeClr val="lt1"/>
              </a:solidFill>
              <a:latin typeface="Lato"/>
              <a:ea typeface="Lato"/>
              <a:cs typeface="Lato"/>
              <a:sym typeface="Lato"/>
            </a:endParaRPr>
          </a:p>
        </p:txBody>
      </p:sp>
      <p:sp>
        <p:nvSpPr>
          <p:cNvPr id="283" name="Google Shape;283;g10214f15533_0_8"/>
          <p:cNvSpPr txBox="1"/>
          <p:nvPr/>
        </p:nvSpPr>
        <p:spPr>
          <a:xfrm>
            <a:off x="3300" y="4588300"/>
            <a:ext cx="4764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Lato"/>
                <a:ea typeface="Lato"/>
                <a:cs typeface="Lato"/>
                <a:sym typeface="Lato"/>
              </a:rPr>
              <a:t>Analysis done on data from: </a:t>
            </a:r>
            <a:endParaRPr b="0" i="0" sz="7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Lato"/>
                <a:ea typeface="Lato"/>
                <a:cs typeface="Lato"/>
                <a:sym typeface="Lato"/>
              </a:rPr>
              <a:t>1. S&amp;P Capital IQ Pro for company data (</a:t>
            </a:r>
            <a:r>
              <a:rPr b="0" i="0" lang="en" sz="700" u="sng" cap="none" strike="noStrike">
                <a:solidFill>
                  <a:schemeClr val="hlink"/>
                </a:solidFill>
                <a:latin typeface="Lato"/>
                <a:ea typeface="Lato"/>
                <a:cs typeface="Lato"/>
                <a:sym typeface="Lato"/>
                <a:hlinkClick r:id="rId3"/>
              </a:rPr>
              <a:t>https://www.capitaliq.spglobal.com/web/client?auth=inherit#dashboard</a:t>
            </a:r>
            <a:r>
              <a:rPr b="0" i="0" lang="en" sz="700" u="none" cap="none" strike="noStrike">
                <a:solidFill>
                  <a:srgbClr val="000000"/>
                </a:solidFill>
                <a:latin typeface="Lato"/>
                <a:ea typeface="Lato"/>
                <a:cs typeface="Lato"/>
                <a:sym typeface="Lato"/>
              </a:rPr>
              <a:t>)</a:t>
            </a:r>
            <a:endParaRPr b="0" i="0" sz="7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Lato"/>
                <a:ea typeface="Lato"/>
                <a:cs typeface="Lato"/>
                <a:sym typeface="Lato"/>
              </a:rPr>
              <a:t>2. National Oceanic and Atmospheric Administration for hurricane data (https://www.ncdc.noaa.gov/ibtracs/index.php?name=ib-v4-access) </a:t>
            </a:r>
            <a:endParaRPr b="0" i="0" sz="700" u="none" cap="none" strike="noStrike">
              <a:solidFill>
                <a:srgbClr val="000000"/>
              </a:solidFill>
              <a:latin typeface="Lato"/>
              <a:ea typeface="Lato"/>
              <a:cs typeface="Lato"/>
              <a:sym typeface="Lato"/>
            </a:endParaRPr>
          </a:p>
        </p:txBody>
      </p:sp>
      <p:sp>
        <p:nvSpPr>
          <p:cNvPr id="284" name="Google Shape;284;g10214f15533_0_8"/>
          <p:cNvSpPr txBox="1"/>
          <p:nvPr/>
        </p:nvSpPr>
        <p:spPr>
          <a:xfrm>
            <a:off x="3923613" y="1866050"/>
            <a:ext cx="1407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Lato"/>
                <a:ea typeface="Lato"/>
                <a:cs typeface="Lato"/>
                <a:sym typeface="Lato"/>
              </a:rPr>
              <a:t>210 Firms</a:t>
            </a:r>
            <a:endParaRPr b="1" i="0" sz="1400" u="none" cap="none" strike="noStrike">
              <a:solidFill>
                <a:srgbClr val="000000"/>
              </a:solidFill>
              <a:latin typeface="Lato"/>
              <a:ea typeface="Lato"/>
              <a:cs typeface="Lato"/>
              <a:sym typeface="Lato"/>
            </a:endParaRPr>
          </a:p>
        </p:txBody>
      </p:sp>
      <p:sp>
        <p:nvSpPr>
          <p:cNvPr id="285" name="Google Shape;285;g10214f15533_0_8"/>
          <p:cNvSpPr txBox="1"/>
          <p:nvPr/>
        </p:nvSpPr>
        <p:spPr>
          <a:xfrm>
            <a:off x="3853675" y="2406175"/>
            <a:ext cx="1677900" cy="684900"/>
          </a:xfrm>
          <a:prstGeom prst="rect">
            <a:avLst/>
          </a:prstGeom>
          <a:noFill/>
          <a:ln>
            <a:noFill/>
          </a:ln>
        </p:spPr>
        <p:txBody>
          <a:bodyPr anchorCtr="0" anchor="t" bIns="0" lIns="0" spcFirstLastPara="1" rIns="0" wrap="square" tIns="0">
            <a:spAutoFit/>
          </a:bodyPr>
          <a:lstStyle/>
          <a:p>
            <a:pPr indent="-72643" lvl="0" marL="237743" marR="0" rtl="0" algn="l">
              <a:lnSpc>
                <a:spcPct val="115000"/>
              </a:lnSpc>
              <a:spcBef>
                <a:spcPts val="0"/>
              </a:spcBef>
              <a:spcAft>
                <a:spcPts val="0"/>
              </a:spcAft>
              <a:buClr>
                <a:srgbClr val="000000"/>
              </a:buClr>
              <a:buSzPts val="1000"/>
              <a:buFont typeface="Lato"/>
              <a:buChar char="●"/>
            </a:pPr>
            <a:r>
              <a:rPr b="0" i="0" lang="en" sz="1000" u="none" cap="none" strike="noStrike">
                <a:solidFill>
                  <a:srgbClr val="000000"/>
                </a:solidFill>
                <a:latin typeface="Lato"/>
                <a:ea typeface="Lato"/>
                <a:cs typeface="Lato"/>
                <a:sym typeface="Lato"/>
              </a:rPr>
              <a:t>Affected by storms</a:t>
            </a:r>
            <a:endParaRPr b="0" i="0" sz="1000" u="none" cap="none" strike="noStrike">
              <a:solidFill>
                <a:srgbClr val="000000"/>
              </a:solidFill>
              <a:latin typeface="Lato"/>
              <a:ea typeface="Lato"/>
              <a:cs typeface="Lato"/>
              <a:sym typeface="Lato"/>
            </a:endParaRPr>
          </a:p>
          <a:p>
            <a:pPr indent="-72643" lvl="0" marL="237743" marR="0" rtl="0" algn="l">
              <a:lnSpc>
                <a:spcPct val="115000"/>
              </a:lnSpc>
              <a:spcBef>
                <a:spcPts val="0"/>
              </a:spcBef>
              <a:spcAft>
                <a:spcPts val="0"/>
              </a:spcAft>
              <a:buClr>
                <a:srgbClr val="000000"/>
              </a:buClr>
              <a:buSzPts val="1000"/>
              <a:buFont typeface="Lato"/>
              <a:buChar char="●"/>
            </a:pPr>
            <a:r>
              <a:rPr b="0" i="0" lang="en" sz="1000" u="none" cap="none" strike="noStrike">
                <a:solidFill>
                  <a:srgbClr val="000000"/>
                </a:solidFill>
                <a:latin typeface="Lato"/>
                <a:ea typeface="Lato"/>
                <a:cs typeface="Lato"/>
                <a:sym typeface="Lato"/>
              </a:rPr>
              <a:t>With writedown_value</a:t>
            </a:r>
            <a:endParaRPr b="0" i="0" sz="1000" u="none" cap="none" strike="noStrike">
              <a:solidFill>
                <a:srgbClr val="000000"/>
              </a:solidFill>
              <a:latin typeface="Lato"/>
              <a:ea typeface="Lato"/>
              <a:cs typeface="Lato"/>
              <a:sym typeface="Lato"/>
            </a:endParaRPr>
          </a:p>
          <a:p>
            <a:pPr indent="-72643" lvl="0" marL="237743" marR="0" rtl="0" algn="l">
              <a:lnSpc>
                <a:spcPct val="115000"/>
              </a:lnSpc>
              <a:spcBef>
                <a:spcPts val="0"/>
              </a:spcBef>
              <a:spcAft>
                <a:spcPts val="0"/>
              </a:spcAft>
              <a:buClr>
                <a:srgbClr val="000000"/>
              </a:buClr>
              <a:buSzPts val="1000"/>
              <a:buFont typeface="Lato"/>
              <a:buChar char="●"/>
            </a:pPr>
            <a:r>
              <a:rPr b="0" i="0" lang="en" sz="1000" u="none" cap="none" strike="noStrike">
                <a:solidFill>
                  <a:srgbClr val="000000"/>
                </a:solidFill>
                <a:latin typeface="Lato"/>
                <a:ea typeface="Lato"/>
                <a:cs typeface="Lato"/>
                <a:sym typeface="Lato"/>
              </a:rPr>
              <a:t>With max_speed</a:t>
            </a:r>
            <a:endParaRPr b="0" i="0" sz="1000" u="none" cap="none" strike="noStrike">
              <a:solidFill>
                <a:srgbClr val="000000"/>
              </a:solidFill>
              <a:latin typeface="Lato"/>
              <a:ea typeface="Lato"/>
              <a:cs typeface="Lato"/>
              <a:sym typeface="Lato"/>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Lato"/>
              <a:ea typeface="Lato"/>
              <a:cs typeface="Lato"/>
              <a:sym typeface="Lato"/>
            </a:endParaRPr>
          </a:p>
        </p:txBody>
      </p:sp>
      <p:pic>
        <p:nvPicPr>
          <p:cNvPr id="286" name="Google Shape;286;g10214f15533_0_8"/>
          <p:cNvPicPr preferRelativeResize="0"/>
          <p:nvPr/>
        </p:nvPicPr>
        <p:blipFill rotWithShape="1">
          <a:blip r:embed="rId4">
            <a:alphaModFix/>
          </a:blip>
          <a:srcRect b="0" l="0" r="0" t="0"/>
          <a:stretch/>
        </p:blipFill>
        <p:spPr>
          <a:xfrm>
            <a:off x="508925" y="1656675"/>
            <a:ext cx="3414701" cy="3023499"/>
          </a:xfrm>
          <a:prstGeom prst="rect">
            <a:avLst/>
          </a:prstGeom>
          <a:noFill/>
          <a:ln>
            <a:noFill/>
          </a:ln>
        </p:spPr>
      </p:pic>
      <p:pic>
        <p:nvPicPr>
          <p:cNvPr id="287" name="Google Shape;287;g10214f15533_0_8"/>
          <p:cNvPicPr preferRelativeResize="0"/>
          <p:nvPr/>
        </p:nvPicPr>
        <p:blipFill rotWithShape="1">
          <a:blip r:embed="rId5">
            <a:alphaModFix/>
          </a:blip>
          <a:srcRect b="0" l="0" r="0" t="0"/>
          <a:stretch/>
        </p:blipFill>
        <p:spPr>
          <a:xfrm>
            <a:off x="5426525" y="1656675"/>
            <a:ext cx="3523501" cy="3112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fbabfac256_5_12"/>
          <p:cNvSpPr txBox="1"/>
          <p:nvPr>
            <p:ph type="title"/>
          </p:nvPr>
        </p:nvSpPr>
        <p:spPr>
          <a:xfrm>
            <a:off x="708925" y="6056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Inspecting Data - Top 5 firms   </a:t>
            </a:r>
            <a:endParaRPr/>
          </a:p>
        </p:txBody>
      </p:sp>
      <p:sp>
        <p:nvSpPr>
          <p:cNvPr id="293" name="Google Shape;293;gfbabfac256_5_12"/>
          <p:cNvSpPr/>
          <p:nvPr/>
        </p:nvSpPr>
        <p:spPr>
          <a:xfrm>
            <a:off x="827850" y="1284075"/>
            <a:ext cx="3464700" cy="3726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300" u="none" cap="none" strike="noStrike">
                <a:solidFill>
                  <a:schemeClr val="lt1"/>
                </a:solidFill>
                <a:latin typeface="Lato"/>
                <a:ea typeface="Lato"/>
                <a:cs typeface="Lato"/>
                <a:sym typeface="Lato"/>
              </a:rPr>
              <a:t>Asset Write Down VS. # of storm Encountered</a:t>
            </a:r>
            <a:endParaRPr b="0" baseline="30000" i="0" sz="1300" u="none" cap="none" strike="noStrike">
              <a:solidFill>
                <a:schemeClr val="lt1"/>
              </a:solidFill>
              <a:latin typeface="Lato"/>
              <a:ea typeface="Lato"/>
              <a:cs typeface="Lato"/>
              <a:sym typeface="Lato"/>
            </a:endParaRPr>
          </a:p>
        </p:txBody>
      </p:sp>
      <p:sp>
        <p:nvSpPr>
          <p:cNvPr id="294" name="Google Shape;294;gfbabfac256_5_12"/>
          <p:cNvSpPr/>
          <p:nvPr/>
        </p:nvSpPr>
        <p:spPr>
          <a:xfrm>
            <a:off x="4978675" y="1284075"/>
            <a:ext cx="3523500" cy="3726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300" u="none" cap="none" strike="noStrike">
                <a:solidFill>
                  <a:schemeClr val="lt1"/>
                </a:solidFill>
                <a:latin typeface="Lato"/>
                <a:ea typeface="Lato"/>
                <a:cs typeface="Lato"/>
                <a:sym typeface="Lato"/>
              </a:rPr>
              <a:t>Asset Write Down VS. Storm speeds</a:t>
            </a:r>
            <a:endParaRPr b="0" baseline="30000" i="0" sz="1300" u="none" cap="none" strike="noStrike">
              <a:solidFill>
                <a:schemeClr val="lt1"/>
              </a:solidFill>
              <a:latin typeface="Lato"/>
              <a:ea typeface="Lato"/>
              <a:cs typeface="Lato"/>
              <a:sym typeface="Lato"/>
            </a:endParaRPr>
          </a:p>
        </p:txBody>
      </p:sp>
      <p:sp>
        <p:nvSpPr>
          <p:cNvPr id="295" name="Google Shape;295;gfbabfac256_5_12"/>
          <p:cNvSpPr txBox="1"/>
          <p:nvPr/>
        </p:nvSpPr>
        <p:spPr>
          <a:xfrm>
            <a:off x="3300" y="4588300"/>
            <a:ext cx="4764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Lato"/>
                <a:ea typeface="Lato"/>
                <a:cs typeface="Lato"/>
                <a:sym typeface="Lato"/>
              </a:rPr>
              <a:t>Analysis done on data from: </a:t>
            </a:r>
            <a:endParaRPr b="0" i="0" sz="7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Lato"/>
                <a:ea typeface="Lato"/>
                <a:cs typeface="Lato"/>
                <a:sym typeface="Lato"/>
              </a:rPr>
              <a:t>1. S&amp;P Capital IQ Pro for company data (</a:t>
            </a:r>
            <a:r>
              <a:rPr b="0" i="0" lang="en" sz="700" u="sng" cap="none" strike="noStrike">
                <a:solidFill>
                  <a:schemeClr val="hlink"/>
                </a:solidFill>
                <a:latin typeface="Lato"/>
                <a:ea typeface="Lato"/>
                <a:cs typeface="Lato"/>
                <a:sym typeface="Lato"/>
                <a:hlinkClick r:id="rId3"/>
              </a:rPr>
              <a:t>https://www.capitaliq.spglobal.com/web/client?auth=inherit#dashboard</a:t>
            </a:r>
            <a:r>
              <a:rPr b="0" i="0" lang="en" sz="700" u="none" cap="none" strike="noStrike">
                <a:solidFill>
                  <a:srgbClr val="000000"/>
                </a:solidFill>
                <a:latin typeface="Lato"/>
                <a:ea typeface="Lato"/>
                <a:cs typeface="Lato"/>
                <a:sym typeface="Lato"/>
              </a:rPr>
              <a:t>)</a:t>
            </a:r>
            <a:endParaRPr b="0" i="0" sz="7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Lato"/>
                <a:ea typeface="Lato"/>
                <a:cs typeface="Lato"/>
                <a:sym typeface="Lato"/>
              </a:rPr>
              <a:t>2. National Oceanic and Atmospheric Administration for hurricane data (https://www.ncdc.noaa.gov/ibtracs/index.php?name=ib-v4-access) </a:t>
            </a:r>
            <a:endParaRPr b="0" i="0" sz="700" u="none" cap="none" strike="noStrike">
              <a:solidFill>
                <a:srgbClr val="000000"/>
              </a:solidFill>
              <a:latin typeface="Lato"/>
              <a:ea typeface="Lato"/>
              <a:cs typeface="Lato"/>
              <a:sym typeface="Lato"/>
            </a:endParaRPr>
          </a:p>
        </p:txBody>
      </p:sp>
      <p:pic>
        <p:nvPicPr>
          <p:cNvPr id="296" name="Google Shape;296;gfbabfac256_5_12"/>
          <p:cNvPicPr preferRelativeResize="0"/>
          <p:nvPr/>
        </p:nvPicPr>
        <p:blipFill rotWithShape="1">
          <a:blip r:embed="rId4">
            <a:alphaModFix/>
          </a:blip>
          <a:srcRect b="0" l="0" r="0" t="7337"/>
          <a:stretch/>
        </p:blipFill>
        <p:spPr>
          <a:xfrm>
            <a:off x="798450" y="1799875"/>
            <a:ext cx="3523499" cy="2897044"/>
          </a:xfrm>
          <a:prstGeom prst="rect">
            <a:avLst/>
          </a:prstGeom>
          <a:noFill/>
          <a:ln>
            <a:noFill/>
          </a:ln>
        </p:spPr>
      </p:pic>
      <p:pic>
        <p:nvPicPr>
          <p:cNvPr id="297" name="Google Shape;297;gfbabfac256_5_12"/>
          <p:cNvPicPr preferRelativeResize="0"/>
          <p:nvPr/>
        </p:nvPicPr>
        <p:blipFill rotWithShape="1">
          <a:blip r:embed="rId5">
            <a:alphaModFix/>
          </a:blip>
          <a:srcRect b="0" l="0" r="0" t="6358"/>
          <a:stretch/>
        </p:blipFill>
        <p:spPr>
          <a:xfrm>
            <a:off x="5113825" y="1799875"/>
            <a:ext cx="3464700" cy="28986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f7847bf610_0_5"/>
          <p:cNvSpPr txBox="1"/>
          <p:nvPr>
            <p:ph type="title"/>
          </p:nvPr>
        </p:nvSpPr>
        <p:spPr>
          <a:xfrm>
            <a:off x="727650" y="6265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Team A</a:t>
            </a:r>
            <a:endParaRPr/>
          </a:p>
        </p:txBody>
      </p:sp>
      <p:sp>
        <p:nvSpPr>
          <p:cNvPr id="95" name="Google Shape;95;gf7847bf610_0_5"/>
          <p:cNvSpPr/>
          <p:nvPr/>
        </p:nvSpPr>
        <p:spPr>
          <a:xfrm>
            <a:off x="780825" y="1500025"/>
            <a:ext cx="2447100" cy="34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Project Management</a:t>
            </a:r>
            <a:endParaRPr b="0" i="0" sz="1400" u="none" cap="none" strike="noStrike">
              <a:solidFill>
                <a:srgbClr val="000000"/>
              </a:solidFill>
              <a:latin typeface="Lato"/>
              <a:ea typeface="Lato"/>
              <a:cs typeface="Lato"/>
              <a:sym typeface="Lato"/>
            </a:endParaRPr>
          </a:p>
        </p:txBody>
      </p:sp>
      <p:sp>
        <p:nvSpPr>
          <p:cNvPr id="96" name="Google Shape;96;gf7847bf610_0_5"/>
          <p:cNvSpPr/>
          <p:nvPr/>
        </p:nvSpPr>
        <p:spPr>
          <a:xfrm>
            <a:off x="3348450" y="1500025"/>
            <a:ext cx="2447100" cy="34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Data Team</a:t>
            </a:r>
            <a:endParaRPr b="0" i="0" sz="1400" u="none" cap="none" strike="noStrike">
              <a:solidFill>
                <a:srgbClr val="000000"/>
              </a:solidFill>
              <a:latin typeface="Lato"/>
              <a:ea typeface="Lato"/>
              <a:cs typeface="Lato"/>
              <a:sym typeface="Lato"/>
            </a:endParaRPr>
          </a:p>
        </p:txBody>
      </p:sp>
      <p:sp>
        <p:nvSpPr>
          <p:cNvPr id="97" name="Google Shape;97;gf7847bf610_0_5"/>
          <p:cNvSpPr/>
          <p:nvPr/>
        </p:nvSpPr>
        <p:spPr>
          <a:xfrm>
            <a:off x="5969250" y="1500025"/>
            <a:ext cx="2447100" cy="34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Modeling Team</a:t>
            </a:r>
            <a:endParaRPr b="0" i="0" sz="1400" u="none" cap="none" strike="noStrike">
              <a:solidFill>
                <a:srgbClr val="000000"/>
              </a:solidFill>
              <a:latin typeface="Lato"/>
              <a:ea typeface="Lato"/>
              <a:cs typeface="Lato"/>
              <a:sym typeface="Lato"/>
            </a:endParaRPr>
          </a:p>
        </p:txBody>
      </p:sp>
      <p:sp>
        <p:nvSpPr>
          <p:cNvPr id="98" name="Google Shape;98;gf7847bf610_0_5"/>
          <p:cNvSpPr/>
          <p:nvPr/>
        </p:nvSpPr>
        <p:spPr>
          <a:xfrm>
            <a:off x="727650" y="2055025"/>
            <a:ext cx="2393928" cy="616356"/>
          </a:xfrm>
          <a:prstGeom prst="flowChartTerminator">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Lato"/>
                <a:ea typeface="Lato"/>
                <a:cs typeface="Lato"/>
                <a:sym typeface="Lato"/>
              </a:rPr>
              <a:t>Maddie</a:t>
            </a:r>
            <a:endParaRPr b="0" i="0" sz="1400" u="none" cap="none" strike="noStrike">
              <a:solidFill>
                <a:schemeClr val="lt1"/>
              </a:solidFill>
              <a:latin typeface="Lato"/>
              <a:ea typeface="Lato"/>
              <a:cs typeface="Lato"/>
              <a:sym typeface="Lato"/>
            </a:endParaRPr>
          </a:p>
        </p:txBody>
      </p:sp>
      <p:sp>
        <p:nvSpPr>
          <p:cNvPr id="99" name="Google Shape;99;gf7847bf610_0_5"/>
          <p:cNvSpPr/>
          <p:nvPr/>
        </p:nvSpPr>
        <p:spPr>
          <a:xfrm>
            <a:off x="3375050" y="2055025"/>
            <a:ext cx="2393928" cy="616356"/>
          </a:xfrm>
          <a:prstGeom prst="flowChartTerminator">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Lato"/>
                <a:ea typeface="Lato"/>
                <a:cs typeface="Lato"/>
                <a:sym typeface="Lato"/>
              </a:rPr>
              <a:t>Aansh</a:t>
            </a:r>
            <a:r>
              <a:rPr b="0" i="0" lang="en" sz="1400" u="none" cap="none" strike="noStrike">
                <a:solidFill>
                  <a:schemeClr val="lt1"/>
                </a:solidFill>
                <a:latin typeface="Lato"/>
                <a:ea typeface="Lato"/>
                <a:cs typeface="Lato"/>
                <a:sym typeface="Lato"/>
              </a:rPr>
              <a:t> - Property &amp; company data expert</a:t>
            </a:r>
            <a:endParaRPr b="0" i="0" sz="1400" u="none" cap="none" strike="noStrike">
              <a:solidFill>
                <a:schemeClr val="lt1"/>
              </a:solidFill>
              <a:latin typeface="Lato"/>
              <a:ea typeface="Lato"/>
              <a:cs typeface="Lato"/>
              <a:sym typeface="Lato"/>
            </a:endParaRPr>
          </a:p>
        </p:txBody>
      </p:sp>
      <p:sp>
        <p:nvSpPr>
          <p:cNvPr id="100" name="Google Shape;100;gf7847bf610_0_5"/>
          <p:cNvSpPr/>
          <p:nvPr/>
        </p:nvSpPr>
        <p:spPr>
          <a:xfrm>
            <a:off x="3401625" y="2747576"/>
            <a:ext cx="2393928" cy="616356"/>
          </a:xfrm>
          <a:prstGeom prst="flowChartTerminator">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Lato"/>
                <a:ea typeface="Lato"/>
                <a:cs typeface="Lato"/>
                <a:sym typeface="Lato"/>
              </a:rPr>
              <a:t>Uli</a:t>
            </a:r>
            <a:r>
              <a:rPr b="0" i="0" lang="en" sz="1400" u="none" cap="none" strike="noStrike">
                <a:solidFill>
                  <a:schemeClr val="lt1"/>
                </a:solidFill>
                <a:latin typeface="Lato"/>
                <a:ea typeface="Lato"/>
                <a:cs typeface="Lato"/>
                <a:sym typeface="Lato"/>
              </a:rPr>
              <a:t> - Hurricane data expert</a:t>
            </a:r>
            <a:endParaRPr b="0" i="0" sz="1400" u="none" cap="none" strike="noStrike">
              <a:solidFill>
                <a:schemeClr val="lt1"/>
              </a:solidFill>
              <a:latin typeface="Lato"/>
              <a:ea typeface="Lato"/>
              <a:cs typeface="Lato"/>
              <a:sym typeface="Lato"/>
            </a:endParaRPr>
          </a:p>
        </p:txBody>
      </p:sp>
      <p:sp>
        <p:nvSpPr>
          <p:cNvPr id="101" name="Google Shape;101;gf7847bf610_0_5"/>
          <p:cNvSpPr/>
          <p:nvPr/>
        </p:nvSpPr>
        <p:spPr>
          <a:xfrm>
            <a:off x="3401625" y="3440125"/>
            <a:ext cx="2393928" cy="616356"/>
          </a:xfrm>
          <a:prstGeom prst="flowChartTerminator">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Lato"/>
                <a:ea typeface="Lato"/>
                <a:cs typeface="Lato"/>
                <a:sym typeface="Lato"/>
              </a:rPr>
              <a:t>Jingshu</a:t>
            </a:r>
            <a:r>
              <a:rPr b="0" i="0" lang="en" sz="1400" u="none" cap="none" strike="noStrike">
                <a:solidFill>
                  <a:schemeClr val="lt1"/>
                </a:solidFill>
                <a:latin typeface="Lato"/>
                <a:ea typeface="Lato"/>
                <a:cs typeface="Lato"/>
                <a:sym typeface="Lato"/>
              </a:rPr>
              <a:t> - Data joining &amp; visualization</a:t>
            </a:r>
            <a:endParaRPr b="0" i="0" sz="1400" u="none" cap="none" strike="noStrike">
              <a:solidFill>
                <a:schemeClr val="lt1"/>
              </a:solidFill>
              <a:latin typeface="Lato"/>
              <a:ea typeface="Lato"/>
              <a:cs typeface="Lato"/>
              <a:sym typeface="Lato"/>
            </a:endParaRPr>
          </a:p>
        </p:txBody>
      </p:sp>
      <p:sp>
        <p:nvSpPr>
          <p:cNvPr id="102" name="Google Shape;102;gf7847bf610_0_5"/>
          <p:cNvSpPr/>
          <p:nvPr/>
        </p:nvSpPr>
        <p:spPr>
          <a:xfrm>
            <a:off x="3375050" y="4132675"/>
            <a:ext cx="2393928" cy="616356"/>
          </a:xfrm>
          <a:prstGeom prst="flowChartTerminator">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Lato"/>
                <a:ea typeface="Lato"/>
                <a:cs typeface="Lato"/>
                <a:sym typeface="Lato"/>
              </a:rPr>
              <a:t>Raven</a:t>
            </a:r>
            <a:r>
              <a:rPr b="0" i="0" lang="en" sz="1400" u="none" cap="none" strike="noStrike">
                <a:solidFill>
                  <a:schemeClr val="lt1"/>
                </a:solidFill>
                <a:latin typeface="Lato"/>
                <a:ea typeface="Lato"/>
                <a:cs typeface="Lato"/>
                <a:sym typeface="Lato"/>
              </a:rPr>
              <a:t> - Data joining &amp; visualization</a:t>
            </a:r>
            <a:endParaRPr b="0" i="0" sz="1400" u="none" cap="none" strike="noStrike">
              <a:solidFill>
                <a:schemeClr val="lt1"/>
              </a:solidFill>
              <a:latin typeface="Lato"/>
              <a:ea typeface="Lato"/>
              <a:cs typeface="Lato"/>
              <a:sym typeface="Lato"/>
            </a:endParaRPr>
          </a:p>
        </p:txBody>
      </p:sp>
      <p:sp>
        <p:nvSpPr>
          <p:cNvPr id="103" name="Google Shape;103;gf7847bf610_0_5"/>
          <p:cNvSpPr/>
          <p:nvPr/>
        </p:nvSpPr>
        <p:spPr>
          <a:xfrm>
            <a:off x="5982550" y="2055025"/>
            <a:ext cx="2393928" cy="616356"/>
          </a:xfrm>
          <a:prstGeom prst="flowChartTerminator">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Lato"/>
                <a:ea typeface="Lato"/>
                <a:cs typeface="Lato"/>
                <a:sym typeface="Lato"/>
              </a:rPr>
              <a:t>Zixin</a:t>
            </a:r>
            <a:endParaRPr b="0" i="0" sz="1400" u="none" cap="none" strike="noStrike">
              <a:solidFill>
                <a:schemeClr val="lt1"/>
              </a:solidFill>
              <a:latin typeface="Lato"/>
              <a:ea typeface="Lato"/>
              <a:cs typeface="Lato"/>
              <a:sym typeface="Lato"/>
            </a:endParaRPr>
          </a:p>
        </p:txBody>
      </p:sp>
      <p:sp>
        <p:nvSpPr>
          <p:cNvPr id="104" name="Google Shape;104;gf7847bf610_0_5"/>
          <p:cNvSpPr/>
          <p:nvPr/>
        </p:nvSpPr>
        <p:spPr>
          <a:xfrm>
            <a:off x="6009125" y="2747576"/>
            <a:ext cx="2393928" cy="616356"/>
          </a:xfrm>
          <a:prstGeom prst="flowChartTerminator">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Lato"/>
                <a:ea typeface="Lato"/>
                <a:cs typeface="Lato"/>
                <a:sym typeface="Lato"/>
              </a:rPr>
              <a:t>Zilin</a:t>
            </a:r>
            <a:endParaRPr b="0" i="0" sz="1400" u="none" cap="none" strike="noStrike">
              <a:solidFill>
                <a:schemeClr val="lt1"/>
              </a:solidFill>
              <a:latin typeface="Lato"/>
              <a:ea typeface="Lato"/>
              <a:cs typeface="Lato"/>
              <a:sym typeface="Lato"/>
            </a:endParaRPr>
          </a:p>
        </p:txBody>
      </p:sp>
      <p:sp>
        <p:nvSpPr>
          <p:cNvPr id="105" name="Google Shape;105;gf7847bf610_0_5"/>
          <p:cNvSpPr/>
          <p:nvPr/>
        </p:nvSpPr>
        <p:spPr>
          <a:xfrm>
            <a:off x="6009125" y="3440125"/>
            <a:ext cx="2393928" cy="616356"/>
          </a:xfrm>
          <a:prstGeom prst="flowChartTerminator">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Lato"/>
                <a:ea typeface="Lato"/>
                <a:cs typeface="Lato"/>
                <a:sym typeface="Lato"/>
              </a:rPr>
              <a:t>Yicheng</a:t>
            </a:r>
            <a:endParaRPr b="0" i="0" sz="1400" u="none" cap="none" strike="noStrike">
              <a:solidFill>
                <a:schemeClr val="lt1"/>
              </a:solidFill>
              <a:latin typeface="Lato"/>
              <a:ea typeface="Lato"/>
              <a:cs typeface="Lato"/>
              <a:sym typeface="Lato"/>
            </a:endParaRPr>
          </a:p>
        </p:txBody>
      </p:sp>
      <p:sp>
        <p:nvSpPr>
          <p:cNvPr id="106" name="Google Shape;106;gf7847bf610_0_5"/>
          <p:cNvSpPr/>
          <p:nvPr/>
        </p:nvSpPr>
        <p:spPr>
          <a:xfrm>
            <a:off x="5982550" y="4132675"/>
            <a:ext cx="2393928" cy="616356"/>
          </a:xfrm>
          <a:prstGeom prst="flowChartTerminator">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Lato"/>
                <a:ea typeface="Lato"/>
                <a:cs typeface="Lato"/>
                <a:sym typeface="Lato"/>
              </a:rPr>
              <a:t>Zehua</a:t>
            </a:r>
            <a:endParaRPr b="0" i="0" sz="1400" u="none" cap="none" strike="noStrike">
              <a:solidFill>
                <a:schemeClr val="lt1"/>
              </a:solidFill>
              <a:latin typeface="Lato"/>
              <a:ea typeface="Lato"/>
              <a:cs typeface="Lato"/>
              <a:sym typeface="Lato"/>
            </a:endParaRPr>
          </a:p>
        </p:txBody>
      </p:sp>
      <p:sp>
        <p:nvSpPr>
          <p:cNvPr id="107" name="Google Shape;107;gf7847bf610_0_5"/>
          <p:cNvSpPr/>
          <p:nvPr/>
        </p:nvSpPr>
        <p:spPr>
          <a:xfrm>
            <a:off x="780813" y="3014725"/>
            <a:ext cx="2447100" cy="34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latin typeface="Lato"/>
                <a:ea typeface="Lato"/>
                <a:cs typeface="Lato"/>
                <a:sym typeface="Lato"/>
              </a:rPr>
              <a:t>Advisors</a:t>
            </a:r>
            <a:endParaRPr b="0" i="0" sz="1400" u="none" cap="none" strike="noStrike">
              <a:solidFill>
                <a:srgbClr val="000000"/>
              </a:solidFill>
              <a:latin typeface="Lato"/>
              <a:ea typeface="Lato"/>
              <a:cs typeface="Lato"/>
              <a:sym typeface="Lato"/>
            </a:endParaRPr>
          </a:p>
        </p:txBody>
      </p:sp>
      <p:sp>
        <p:nvSpPr>
          <p:cNvPr id="108" name="Google Shape;108;gf7847bf610_0_5"/>
          <p:cNvSpPr/>
          <p:nvPr/>
        </p:nvSpPr>
        <p:spPr>
          <a:xfrm>
            <a:off x="807412" y="3440125"/>
            <a:ext cx="2393928" cy="616356"/>
          </a:xfrm>
          <a:prstGeom prst="flowChartTerminator">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chemeClr val="lt1"/>
                </a:solidFill>
                <a:latin typeface="Lato"/>
                <a:ea typeface="Lato"/>
                <a:cs typeface="Lato"/>
                <a:sym typeface="Lato"/>
              </a:rPr>
              <a:t>Vincent Agboto </a:t>
            </a:r>
            <a:r>
              <a:rPr lang="en">
                <a:solidFill>
                  <a:schemeClr val="lt1"/>
                </a:solidFill>
                <a:latin typeface="Lato"/>
                <a:ea typeface="Lato"/>
                <a:cs typeface="Lato"/>
                <a:sym typeface="Lato"/>
              </a:rPr>
              <a:t>- Professor</a:t>
            </a:r>
            <a:endParaRPr i="0" sz="1400" u="none" cap="none" strike="noStrike">
              <a:solidFill>
                <a:schemeClr val="lt1"/>
              </a:solidFill>
              <a:latin typeface="Lato"/>
              <a:ea typeface="Lato"/>
              <a:cs typeface="Lato"/>
              <a:sym typeface="Lato"/>
            </a:endParaRPr>
          </a:p>
        </p:txBody>
      </p:sp>
      <p:sp>
        <p:nvSpPr>
          <p:cNvPr id="109" name="Google Shape;109;gf7847bf610_0_5"/>
          <p:cNvSpPr/>
          <p:nvPr/>
        </p:nvSpPr>
        <p:spPr>
          <a:xfrm>
            <a:off x="807425" y="4132675"/>
            <a:ext cx="2393928" cy="616356"/>
          </a:xfrm>
          <a:prstGeom prst="flowChartTerminator">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chemeClr val="lt1"/>
                </a:solidFill>
                <a:latin typeface="Lato"/>
                <a:ea typeface="Lato"/>
                <a:cs typeface="Lato"/>
                <a:sym typeface="Lato"/>
              </a:rPr>
              <a:t>Allen</a:t>
            </a:r>
            <a:r>
              <a:rPr b="1" lang="en">
                <a:solidFill>
                  <a:schemeClr val="lt1"/>
                </a:solidFill>
                <a:latin typeface="Lato"/>
                <a:ea typeface="Lato"/>
                <a:cs typeface="Lato"/>
                <a:sym typeface="Lato"/>
              </a:rPr>
              <a:t> Chang </a:t>
            </a:r>
            <a:r>
              <a:rPr lang="en">
                <a:solidFill>
                  <a:schemeClr val="lt1"/>
                </a:solidFill>
                <a:latin typeface="Lato"/>
                <a:ea typeface="Lato"/>
                <a:cs typeface="Lato"/>
                <a:sym typeface="Lato"/>
              </a:rPr>
              <a:t>- Associate</a:t>
            </a:r>
            <a:endParaRPr i="0" sz="1400" u="none" cap="none" strike="noStrike">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106d0ccad68_0_3"/>
          <p:cNvSpPr txBox="1"/>
          <p:nvPr>
            <p:ph type="title"/>
          </p:nvPr>
        </p:nvSpPr>
        <p:spPr>
          <a:xfrm>
            <a:off x="708925" y="5294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Preparation for Regression Modeling</a:t>
            </a:r>
            <a:endParaRPr/>
          </a:p>
        </p:txBody>
      </p:sp>
      <p:sp>
        <p:nvSpPr>
          <p:cNvPr id="303" name="Google Shape;303;g106d0ccad68_0_3"/>
          <p:cNvSpPr txBox="1"/>
          <p:nvPr>
            <p:ph idx="1" type="body"/>
          </p:nvPr>
        </p:nvSpPr>
        <p:spPr>
          <a:xfrm>
            <a:off x="627050" y="1255075"/>
            <a:ext cx="8052600" cy="1374900"/>
          </a:xfrm>
          <a:prstGeom prst="rect">
            <a:avLst/>
          </a:prstGeom>
          <a:noFill/>
          <a:ln>
            <a:noFill/>
          </a:ln>
        </p:spPr>
        <p:txBody>
          <a:bodyPr anchorCtr="0" anchor="t" bIns="91425" lIns="91425" spcFirstLastPara="1" rIns="91425" wrap="square" tIns="91425">
            <a:normAutofit/>
          </a:bodyPr>
          <a:lstStyle/>
          <a:p>
            <a:pPr indent="-311150" lvl="0" marL="457200" rtl="0" algn="l">
              <a:spcBef>
                <a:spcPts val="0"/>
              </a:spcBef>
              <a:spcAft>
                <a:spcPts val="0"/>
              </a:spcAft>
              <a:buClr>
                <a:schemeClr val="dk2"/>
              </a:buClr>
              <a:buSzPts val="1300"/>
              <a:buChar char="●"/>
            </a:pPr>
            <a:r>
              <a:rPr lang="en">
                <a:solidFill>
                  <a:schemeClr val="dk2"/>
                </a:solidFill>
              </a:rPr>
              <a:t>1. Delete the records that the number of storms is 0 that year;</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2. Delete the records that the write down value is 0 that year;</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3. Logarithmic conversion writedown_pct and writedown_value to reduce skew distribution;</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4. </a:t>
            </a:r>
            <a:r>
              <a:rPr lang="en">
                <a:solidFill>
                  <a:srgbClr val="000000"/>
                </a:solidFill>
                <a:latin typeface="Arial"/>
                <a:ea typeface="Arial"/>
                <a:cs typeface="Arial"/>
                <a:sym typeface="Arial"/>
              </a:rPr>
              <a:t>Independent variables: </a:t>
            </a:r>
            <a:r>
              <a:rPr lang="en">
                <a:solidFill>
                  <a:schemeClr val="dk2"/>
                </a:solidFill>
              </a:rPr>
              <a:t>inflation_rate, number_of_storm, max_storm_speed, storm_experience_hour;</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5. Dependent variables: writedown_value or writedown_pct.</a:t>
            </a:r>
            <a:endParaRPr>
              <a:solidFill>
                <a:schemeClr val="dk2"/>
              </a:solidFill>
            </a:endParaRPr>
          </a:p>
        </p:txBody>
      </p:sp>
      <p:pic>
        <p:nvPicPr>
          <p:cNvPr id="304" name="Google Shape;304;g106d0ccad68_0_3"/>
          <p:cNvPicPr preferRelativeResize="0"/>
          <p:nvPr/>
        </p:nvPicPr>
        <p:blipFill>
          <a:blip r:embed="rId3">
            <a:alphaModFix/>
          </a:blip>
          <a:stretch>
            <a:fillRect/>
          </a:stretch>
        </p:blipFill>
        <p:spPr>
          <a:xfrm>
            <a:off x="35425" y="2670691"/>
            <a:ext cx="9144001" cy="231176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106d0ccad68_1_0"/>
          <p:cNvSpPr txBox="1"/>
          <p:nvPr>
            <p:ph type="title"/>
          </p:nvPr>
        </p:nvSpPr>
        <p:spPr>
          <a:xfrm>
            <a:off x="708925" y="6056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Linear Model</a:t>
            </a:r>
            <a:endParaRPr/>
          </a:p>
        </p:txBody>
      </p:sp>
      <p:sp>
        <p:nvSpPr>
          <p:cNvPr id="310" name="Google Shape;310;g106d0ccad68_1_0"/>
          <p:cNvSpPr/>
          <p:nvPr/>
        </p:nvSpPr>
        <p:spPr>
          <a:xfrm>
            <a:off x="999125" y="1270200"/>
            <a:ext cx="3464700" cy="3726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300" u="none" cap="none" strike="noStrike">
                <a:solidFill>
                  <a:schemeClr val="lt1"/>
                </a:solidFill>
                <a:latin typeface="Lato"/>
                <a:ea typeface="Lato"/>
                <a:cs typeface="Lato"/>
                <a:sym typeface="Lato"/>
              </a:rPr>
              <a:t>Asset Write Down VS. # of storm Encountered （ </a:t>
            </a:r>
            <a:r>
              <a:rPr lang="en" sz="1300">
                <a:solidFill>
                  <a:schemeClr val="lt1"/>
                </a:solidFill>
                <a:latin typeface="Lato"/>
                <a:ea typeface="Lato"/>
                <a:cs typeface="Lato"/>
                <a:sym typeface="Lato"/>
              </a:rPr>
              <a:t>210</a:t>
            </a:r>
            <a:r>
              <a:rPr b="0" i="0" lang="en" sz="1300" u="none" cap="none" strike="noStrike">
                <a:solidFill>
                  <a:schemeClr val="lt1"/>
                </a:solidFill>
                <a:latin typeface="Lato"/>
                <a:ea typeface="Lato"/>
                <a:cs typeface="Lato"/>
                <a:sym typeface="Lato"/>
              </a:rPr>
              <a:t> Companies selected）</a:t>
            </a:r>
            <a:endParaRPr b="0" baseline="30000" i="0" sz="1300" u="none" cap="none" strike="noStrike">
              <a:solidFill>
                <a:schemeClr val="lt1"/>
              </a:solidFill>
              <a:latin typeface="Lato"/>
              <a:ea typeface="Lato"/>
              <a:cs typeface="Lato"/>
              <a:sym typeface="Lato"/>
            </a:endParaRPr>
          </a:p>
        </p:txBody>
      </p:sp>
      <p:sp>
        <p:nvSpPr>
          <p:cNvPr id="311" name="Google Shape;311;g106d0ccad68_1_0"/>
          <p:cNvSpPr txBox="1"/>
          <p:nvPr/>
        </p:nvSpPr>
        <p:spPr>
          <a:xfrm>
            <a:off x="3300" y="4588300"/>
            <a:ext cx="4764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Lato"/>
                <a:ea typeface="Lato"/>
                <a:cs typeface="Lato"/>
                <a:sym typeface="Lato"/>
              </a:rPr>
              <a:t>Analysis done on data from: </a:t>
            </a:r>
            <a:endParaRPr b="0" i="0" sz="7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Lato"/>
                <a:ea typeface="Lato"/>
                <a:cs typeface="Lato"/>
                <a:sym typeface="Lato"/>
              </a:rPr>
              <a:t>1. S&amp;P Capital IQ Pro for company data (</a:t>
            </a:r>
            <a:r>
              <a:rPr b="0" i="0" lang="en" sz="700" u="sng" cap="none" strike="noStrike">
                <a:solidFill>
                  <a:schemeClr val="hlink"/>
                </a:solidFill>
                <a:latin typeface="Lato"/>
                <a:ea typeface="Lato"/>
                <a:cs typeface="Lato"/>
                <a:sym typeface="Lato"/>
                <a:hlinkClick r:id="rId3"/>
              </a:rPr>
              <a:t>https://www.capitaliq.spglobal.com/web/client?auth=inherit#dashboard</a:t>
            </a:r>
            <a:r>
              <a:rPr b="0" i="0" lang="en" sz="700" u="none" cap="none" strike="noStrike">
                <a:solidFill>
                  <a:srgbClr val="000000"/>
                </a:solidFill>
                <a:latin typeface="Lato"/>
                <a:ea typeface="Lato"/>
                <a:cs typeface="Lato"/>
                <a:sym typeface="Lato"/>
              </a:rPr>
              <a:t>)</a:t>
            </a:r>
            <a:endParaRPr b="0" i="0" sz="7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Lato"/>
                <a:ea typeface="Lato"/>
                <a:cs typeface="Lato"/>
                <a:sym typeface="Lato"/>
              </a:rPr>
              <a:t>2. National Oceanic and Atmospheric Administration for hurricane data (https://www.ncdc.noaa.gov/ibtracs/index.php?name=ib-v4-access) </a:t>
            </a:r>
            <a:endParaRPr b="0" i="0" sz="700" u="none" cap="none" strike="noStrike">
              <a:solidFill>
                <a:srgbClr val="000000"/>
              </a:solidFill>
              <a:latin typeface="Lato"/>
              <a:ea typeface="Lato"/>
              <a:cs typeface="Lato"/>
              <a:sym typeface="Lato"/>
            </a:endParaRPr>
          </a:p>
        </p:txBody>
      </p:sp>
      <p:sp>
        <p:nvSpPr>
          <p:cNvPr id="312" name="Google Shape;312;g106d0ccad68_1_0"/>
          <p:cNvSpPr txBox="1"/>
          <p:nvPr/>
        </p:nvSpPr>
        <p:spPr>
          <a:xfrm>
            <a:off x="5370449" y="1270200"/>
            <a:ext cx="2834700" cy="363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a:latin typeface="Lato"/>
                <a:ea typeface="Lato"/>
                <a:cs typeface="Lato"/>
                <a:sym typeface="Lato"/>
              </a:rPr>
              <a:t>The p value of max_storm_speed is lower than 0.05, which means it is significant.</a:t>
            </a:r>
            <a:endParaRPr b="1">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1">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1" lang="en">
                <a:latin typeface="Lato"/>
                <a:ea typeface="Lato"/>
                <a:cs typeface="Lato"/>
                <a:sym typeface="Lato"/>
              </a:rPr>
              <a:t>And the coefficient of it is 0.0086, which is positive. So it means that the larger the max storm speed is, the higher the write down value of the companies will be which means the companies lost more in hurricane.</a:t>
            </a:r>
            <a:endParaRPr b="1">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1">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1" lang="en">
                <a:latin typeface="Lato"/>
                <a:ea typeface="Lato"/>
                <a:cs typeface="Lato"/>
                <a:sym typeface="Lato"/>
              </a:rPr>
              <a:t>However, r2 was 0.031, it means that the model was not good on predicting the results. It may not be accurate enough.</a:t>
            </a:r>
            <a:endParaRPr b="1">
              <a:latin typeface="Lato"/>
              <a:ea typeface="Lato"/>
              <a:cs typeface="Lato"/>
              <a:sym typeface="Lato"/>
            </a:endParaRPr>
          </a:p>
        </p:txBody>
      </p:sp>
      <p:pic>
        <p:nvPicPr>
          <p:cNvPr id="313" name="Google Shape;313;g106d0ccad68_1_0"/>
          <p:cNvPicPr preferRelativeResize="0"/>
          <p:nvPr/>
        </p:nvPicPr>
        <p:blipFill>
          <a:blip r:embed="rId4">
            <a:alphaModFix/>
          </a:blip>
          <a:stretch>
            <a:fillRect/>
          </a:stretch>
        </p:blipFill>
        <p:spPr>
          <a:xfrm>
            <a:off x="999125" y="1711925"/>
            <a:ext cx="3342650" cy="2876375"/>
          </a:xfrm>
          <a:prstGeom prst="rect">
            <a:avLst/>
          </a:prstGeom>
          <a:noFill/>
          <a:ln>
            <a:noFill/>
          </a:ln>
        </p:spPr>
      </p:pic>
      <p:sp>
        <p:nvSpPr>
          <p:cNvPr id="314" name="Google Shape;314;g106d0ccad68_1_0"/>
          <p:cNvSpPr/>
          <p:nvPr/>
        </p:nvSpPr>
        <p:spPr>
          <a:xfrm>
            <a:off x="3075375" y="2882500"/>
            <a:ext cx="332100" cy="9537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106d0ccad68_0_17"/>
          <p:cNvSpPr txBox="1"/>
          <p:nvPr>
            <p:ph type="title"/>
          </p:nvPr>
        </p:nvSpPr>
        <p:spPr>
          <a:xfrm>
            <a:off x="708925" y="6056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RandomForestRegressor</a:t>
            </a:r>
            <a:endParaRPr/>
          </a:p>
        </p:txBody>
      </p:sp>
      <p:sp>
        <p:nvSpPr>
          <p:cNvPr id="320" name="Google Shape;320;g106d0ccad68_0_17"/>
          <p:cNvSpPr txBox="1"/>
          <p:nvPr/>
        </p:nvSpPr>
        <p:spPr>
          <a:xfrm>
            <a:off x="3300" y="4588300"/>
            <a:ext cx="4764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Lato"/>
                <a:ea typeface="Lato"/>
                <a:cs typeface="Lato"/>
                <a:sym typeface="Lato"/>
              </a:rPr>
              <a:t>Analysis done on data from: </a:t>
            </a:r>
            <a:endParaRPr b="0" i="0" sz="7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Lato"/>
                <a:ea typeface="Lato"/>
                <a:cs typeface="Lato"/>
                <a:sym typeface="Lato"/>
              </a:rPr>
              <a:t>1. S&amp;P Capital IQ Pro for company data (</a:t>
            </a:r>
            <a:r>
              <a:rPr b="0" i="0" lang="en" sz="700" u="sng" cap="none" strike="noStrike">
                <a:solidFill>
                  <a:schemeClr val="hlink"/>
                </a:solidFill>
                <a:latin typeface="Lato"/>
                <a:ea typeface="Lato"/>
                <a:cs typeface="Lato"/>
                <a:sym typeface="Lato"/>
                <a:hlinkClick r:id="rId3"/>
              </a:rPr>
              <a:t>https://www.capitaliq.spglobal.com/web/client?auth=inherit#dashboard</a:t>
            </a:r>
            <a:r>
              <a:rPr b="0" i="0" lang="en" sz="700" u="none" cap="none" strike="noStrike">
                <a:solidFill>
                  <a:srgbClr val="000000"/>
                </a:solidFill>
                <a:latin typeface="Lato"/>
                <a:ea typeface="Lato"/>
                <a:cs typeface="Lato"/>
                <a:sym typeface="Lato"/>
              </a:rPr>
              <a:t>)</a:t>
            </a:r>
            <a:endParaRPr b="0" i="0" sz="7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Lato"/>
                <a:ea typeface="Lato"/>
                <a:cs typeface="Lato"/>
                <a:sym typeface="Lato"/>
              </a:rPr>
              <a:t>2. National Oceanic and Atmospheric Administration for hurricane data (https://www.ncdc.noaa.gov/ibtracs/index.php?name=ib-v4-access) </a:t>
            </a:r>
            <a:endParaRPr b="0" i="0" sz="700" u="none" cap="none" strike="noStrike">
              <a:solidFill>
                <a:srgbClr val="000000"/>
              </a:solidFill>
              <a:latin typeface="Lato"/>
              <a:ea typeface="Lato"/>
              <a:cs typeface="Lato"/>
              <a:sym typeface="Lato"/>
            </a:endParaRPr>
          </a:p>
        </p:txBody>
      </p:sp>
      <p:sp>
        <p:nvSpPr>
          <p:cNvPr id="321" name="Google Shape;321;g106d0ccad68_0_17"/>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600"/>
              </a:spcBef>
              <a:spcAft>
                <a:spcPts val="2600"/>
              </a:spcAft>
              <a:buNone/>
            </a:pPr>
            <a:r>
              <a:rPr lang="en"/>
              <a:t> </a:t>
            </a:r>
            <a:endParaRPr/>
          </a:p>
        </p:txBody>
      </p:sp>
      <p:sp>
        <p:nvSpPr>
          <p:cNvPr id="322" name="Google Shape;322;g106d0ccad68_0_17"/>
          <p:cNvSpPr txBox="1"/>
          <p:nvPr/>
        </p:nvSpPr>
        <p:spPr>
          <a:xfrm>
            <a:off x="6518188" y="2664475"/>
            <a:ext cx="1407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Lato"/>
                <a:ea typeface="Lato"/>
                <a:cs typeface="Lato"/>
                <a:sym typeface="Lato"/>
              </a:rPr>
              <a:t>MAPE:41.11%</a:t>
            </a:r>
            <a:endParaRPr b="1" i="0" sz="1400" u="none" cap="none" strike="noStrike">
              <a:solidFill>
                <a:srgbClr val="000000"/>
              </a:solidFill>
              <a:latin typeface="Lato"/>
              <a:ea typeface="Lato"/>
              <a:cs typeface="Lato"/>
              <a:sym typeface="Lato"/>
            </a:endParaRPr>
          </a:p>
        </p:txBody>
      </p:sp>
      <p:pic>
        <p:nvPicPr>
          <p:cNvPr id="323" name="Google Shape;323;g106d0ccad68_0_17"/>
          <p:cNvPicPr preferRelativeResize="0"/>
          <p:nvPr/>
        </p:nvPicPr>
        <p:blipFill>
          <a:blip r:embed="rId4">
            <a:alphaModFix/>
          </a:blip>
          <a:stretch>
            <a:fillRect/>
          </a:stretch>
        </p:blipFill>
        <p:spPr>
          <a:xfrm>
            <a:off x="858401" y="1293275"/>
            <a:ext cx="4595850" cy="3142625"/>
          </a:xfrm>
          <a:prstGeom prst="rect">
            <a:avLst/>
          </a:prstGeom>
          <a:noFill/>
          <a:ln>
            <a:noFill/>
          </a:ln>
        </p:spPr>
      </p:pic>
      <p:sp>
        <p:nvSpPr>
          <p:cNvPr id="324" name="Google Shape;324;g106d0ccad68_0_17"/>
          <p:cNvSpPr txBox="1"/>
          <p:nvPr/>
        </p:nvSpPr>
        <p:spPr>
          <a:xfrm>
            <a:off x="5766936" y="1425375"/>
            <a:ext cx="26304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Lato"/>
                <a:ea typeface="Lato"/>
                <a:cs typeface="Lato"/>
                <a:sym typeface="Lato"/>
              </a:rPr>
              <a:t>MAPE means Mean Absolute Percentage Error, which can somehow show the accuracy of the regression model</a:t>
            </a:r>
            <a:endParaRPr b="1" i="0" sz="1400" u="none" cap="none" strike="noStrike">
              <a:solidFill>
                <a:srgbClr val="000000"/>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106d0ccad68_0_26"/>
          <p:cNvSpPr txBox="1"/>
          <p:nvPr>
            <p:ph type="title"/>
          </p:nvPr>
        </p:nvSpPr>
        <p:spPr>
          <a:xfrm>
            <a:off x="708925" y="5294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Preparation for Classification Modeling</a:t>
            </a:r>
            <a:endParaRPr/>
          </a:p>
        </p:txBody>
      </p:sp>
      <p:sp>
        <p:nvSpPr>
          <p:cNvPr id="330" name="Google Shape;330;g106d0ccad68_0_26"/>
          <p:cNvSpPr txBox="1"/>
          <p:nvPr>
            <p:ph idx="1" type="body"/>
          </p:nvPr>
        </p:nvSpPr>
        <p:spPr>
          <a:xfrm>
            <a:off x="586825" y="1214063"/>
            <a:ext cx="7932600" cy="1374900"/>
          </a:xfrm>
          <a:prstGeom prst="rect">
            <a:avLst/>
          </a:prstGeom>
          <a:noFill/>
          <a:ln>
            <a:noFill/>
          </a:ln>
        </p:spPr>
        <p:txBody>
          <a:bodyPr anchorCtr="0" anchor="t" bIns="91425" lIns="91425" spcFirstLastPara="1" rIns="91425" wrap="square" tIns="91425">
            <a:normAutofit/>
          </a:bodyPr>
          <a:lstStyle/>
          <a:p>
            <a:pPr indent="-311150" lvl="0" marL="457200" rtl="0" algn="l">
              <a:spcBef>
                <a:spcPts val="0"/>
              </a:spcBef>
              <a:spcAft>
                <a:spcPts val="0"/>
              </a:spcAft>
              <a:buClr>
                <a:schemeClr val="dk2"/>
              </a:buClr>
              <a:buSzPts val="1300"/>
              <a:buChar char="●"/>
            </a:pPr>
            <a:r>
              <a:rPr lang="en">
                <a:solidFill>
                  <a:schemeClr val="dk2"/>
                </a:solidFill>
              </a:rPr>
              <a:t>Add a new column to represent whether the company had write down value recorded or not;</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The value can be 0 if the company didn’t have write down value;</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The value can be 1 if the company had write down value;</a:t>
            </a:r>
            <a:endParaRPr>
              <a:solidFill>
                <a:schemeClr val="dk2"/>
              </a:solidFill>
            </a:endParaRPr>
          </a:p>
          <a:p>
            <a:pPr indent="-311150" lvl="0" marL="457200" rtl="0" algn="l">
              <a:spcBef>
                <a:spcPts val="0"/>
              </a:spcBef>
              <a:spcAft>
                <a:spcPts val="0"/>
              </a:spcAft>
              <a:buClr>
                <a:schemeClr val="dk2"/>
              </a:buClr>
              <a:buSzPts val="1300"/>
              <a:buChar char="●"/>
            </a:pPr>
            <a:r>
              <a:rPr lang="en">
                <a:solidFill>
                  <a:srgbClr val="000000"/>
                </a:solidFill>
                <a:latin typeface="Arial"/>
                <a:ea typeface="Arial"/>
                <a:cs typeface="Arial"/>
                <a:sym typeface="Arial"/>
              </a:rPr>
              <a:t>Independent variables: </a:t>
            </a:r>
            <a:r>
              <a:rPr lang="en">
                <a:solidFill>
                  <a:schemeClr val="dk2"/>
                </a:solidFill>
              </a:rPr>
              <a:t>inflation_rate, number_of_storm, max_storm_speed, storm_experience_hour;</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Dependent variables: whether_writedown.</a:t>
            </a:r>
            <a:endParaRPr>
              <a:solidFill>
                <a:schemeClr val="dk2"/>
              </a:solidFill>
            </a:endParaRPr>
          </a:p>
        </p:txBody>
      </p:sp>
      <p:pic>
        <p:nvPicPr>
          <p:cNvPr id="331" name="Google Shape;331;g106d0ccad68_0_26"/>
          <p:cNvPicPr preferRelativeResize="0"/>
          <p:nvPr/>
        </p:nvPicPr>
        <p:blipFill>
          <a:blip r:embed="rId3">
            <a:alphaModFix/>
          </a:blip>
          <a:stretch>
            <a:fillRect/>
          </a:stretch>
        </p:blipFill>
        <p:spPr>
          <a:xfrm>
            <a:off x="0" y="2738346"/>
            <a:ext cx="9143998" cy="2405158"/>
          </a:xfrm>
          <a:prstGeom prst="rect">
            <a:avLst/>
          </a:prstGeom>
          <a:noFill/>
          <a:ln>
            <a:noFill/>
          </a:ln>
        </p:spPr>
      </p:pic>
      <p:cxnSp>
        <p:nvCxnSpPr>
          <p:cNvPr id="332" name="Google Shape;332;g106d0ccad68_0_26"/>
          <p:cNvCxnSpPr/>
          <p:nvPr/>
        </p:nvCxnSpPr>
        <p:spPr>
          <a:xfrm>
            <a:off x="8668950" y="1483375"/>
            <a:ext cx="10800" cy="11466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106d0ccad68_1_86"/>
          <p:cNvSpPr txBox="1"/>
          <p:nvPr>
            <p:ph type="title"/>
          </p:nvPr>
        </p:nvSpPr>
        <p:spPr>
          <a:xfrm>
            <a:off x="708925" y="6056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Logistic Regression</a:t>
            </a:r>
            <a:endParaRPr/>
          </a:p>
          <a:p>
            <a:pPr indent="0" lvl="0" marL="0" rtl="0" algn="l">
              <a:lnSpc>
                <a:spcPct val="100000"/>
              </a:lnSpc>
              <a:spcBef>
                <a:spcPts val="0"/>
              </a:spcBef>
              <a:spcAft>
                <a:spcPts val="0"/>
              </a:spcAft>
              <a:buSzPct val="111111"/>
              <a:buNone/>
            </a:pPr>
            <a:r>
              <a:t/>
            </a:r>
            <a:endParaRPr/>
          </a:p>
        </p:txBody>
      </p:sp>
      <p:sp>
        <p:nvSpPr>
          <p:cNvPr id="338" name="Google Shape;338;g106d0ccad68_1_86"/>
          <p:cNvSpPr/>
          <p:nvPr/>
        </p:nvSpPr>
        <p:spPr>
          <a:xfrm>
            <a:off x="322775" y="1655950"/>
            <a:ext cx="4907400" cy="3726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300" u="none" cap="none" strike="noStrike">
                <a:solidFill>
                  <a:schemeClr val="lt1"/>
                </a:solidFill>
                <a:latin typeface="Lato"/>
                <a:ea typeface="Lato"/>
                <a:cs typeface="Lato"/>
                <a:sym typeface="Lato"/>
              </a:rPr>
              <a:t>Asset Write Down(0 or 1) VS. # of storm Encountered </a:t>
            </a:r>
            <a:endParaRPr b="0" i="0" sz="1300" u="none" cap="none" strike="noStrike">
              <a:solidFill>
                <a:schemeClr val="lt1"/>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600"/>
              <a:buFont typeface="Arial"/>
              <a:buNone/>
            </a:pPr>
            <a:r>
              <a:rPr b="0" i="0" lang="en" sz="1300" u="none" cap="none" strike="noStrike">
                <a:solidFill>
                  <a:schemeClr val="lt1"/>
                </a:solidFill>
                <a:latin typeface="Lato"/>
                <a:ea typeface="Lato"/>
                <a:cs typeface="Lato"/>
                <a:sym typeface="Lato"/>
              </a:rPr>
              <a:t>（ </a:t>
            </a:r>
            <a:r>
              <a:rPr lang="en" sz="1300">
                <a:solidFill>
                  <a:schemeClr val="lt1"/>
                </a:solidFill>
                <a:latin typeface="Lato"/>
                <a:ea typeface="Lato"/>
                <a:cs typeface="Lato"/>
                <a:sym typeface="Lato"/>
              </a:rPr>
              <a:t>210</a:t>
            </a:r>
            <a:r>
              <a:rPr b="0" i="0" lang="en" sz="1300" u="none" cap="none" strike="noStrike">
                <a:solidFill>
                  <a:schemeClr val="lt1"/>
                </a:solidFill>
                <a:latin typeface="Lato"/>
                <a:ea typeface="Lato"/>
                <a:cs typeface="Lato"/>
                <a:sym typeface="Lato"/>
              </a:rPr>
              <a:t> Companies selected）</a:t>
            </a:r>
            <a:endParaRPr b="0" baseline="30000" i="0" sz="1300" u="none" cap="none" strike="noStrike">
              <a:solidFill>
                <a:schemeClr val="lt1"/>
              </a:solidFill>
              <a:latin typeface="Lato"/>
              <a:ea typeface="Lato"/>
              <a:cs typeface="Lato"/>
              <a:sym typeface="Lato"/>
            </a:endParaRPr>
          </a:p>
        </p:txBody>
      </p:sp>
      <p:sp>
        <p:nvSpPr>
          <p:cNvPr id="339" name="Google Shape;339;g106d0ccad68_1_86"/>
          <p:cNvSpPr txBox="1"/>
          <p:nvPr/>
        </p:nvSpPr>
        <p:spPr>
          <a:xfrm>
            <a:off x="3300" y="4588300"/>
            <a:ext cx="4764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Lato"/>
                <a:ea typeface="Lato"/>
                <a:cs typeface="Lato"/>
                <a:sym typeface="Lato"/>
              </a:rPr>
              <a:t>Analysis done on data from: </a:t>
            </a:r>
            <a:endParaRPr b="0" i="0" sz="7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Lato"/>
                <a:ea typeface="Lato"/>
                <a:cs typeface="Lato"/>
                <a:sym typeface="Lato"/>
              </a:rPr>
              <a:t>1. S&amp;P Capital IQ Pro for company data (</a:t>
            </a:r>
            <a:r>
              <a:rPr b="0" i="0" lang="en" sz="700" u="sng" cap="none" strike="noStrike">
                <a:solidFill>
                  <a:schemeClr val="hlink"/>
                </a:solidFill>
                <a:latin typeface="Lato"/>
                <a:ea typeface="Lato"/>
                <a:cs typeface="Lato"/>
                <a:sym typeface="Lato"/>
                <a:hlinkClick r:id="rId3"/>
              </a:rPr>
              <a:t>https://www.capitaliq.spglobal.com/web/client?auth=inherit#dashboard</a:t>
            </a:r>
            <a:r>
              <a:rPr b="0" i="0" lang="en" sz="700" u="none" cap="none" strike="noStrike">
                <a:solidFill>
                  <a:srgbClr val="000000"/>
                </a:solidFill>
                <a:latin typeface="Lato"/>
                <a:ea typeface="Lato"/>
                <a:cs typeface="Lato"/>
                <a:sym typeface="Lato"/>
              </a:rPr>
              <a:t>)</a:t>
            </a:r>
            <a:endParaRPr b="0" i="0" sz="7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Lato"/>
                <a:ea typeface="Lato"/>
                <a:cs typeface="Lato"/>
                <a:sym typeface="Lato"/>
              </a:rPr>
              <a:t>2. National Oceanic and Atmospheric Administration for hurricane data (https://www.ncdc.noaa.gov/ibtracs/index.php?name=ib-v4-access) </a:t>
            </a:r>
            <a:endParaRPr b="0" i="0" sz="700" u="none" cap="none" strike="noStrike">
              <a:solidFill>
                <a:srgbClr val="000000"/>
              </a:solidFill>
              <a:latin typeface="Lato"/>
              <a:ea typeface="Lato"/>
              <a:cs typeface="Lato"/>
              <a:sym typeface="Lato"/>
            </a:endParaRPr>
          </a:p>
        </p:txBody>
      </p:sp>
      <p:pic>
        <p:nvPicPr>
          <p:cNvPr id="340" name="Google Shape;340;g106d0ccad68_1_86"/>
          <p:cNvPicPr preferRelativeResize="0"/>
          <p:nvPr/>
        </p:nvPicPr>
        <p:blipFill>
          <a:blip r:embed="rId4">
            <a:alphaModFix/>
          </a:blip>
          <a:stretch>
            <a:fillRect/>
          </a:stretch>
        </p:blipFill>
        <p:spPr>
          <a:xfrm>
            <a:off x="280925" y="2232100"/>
            <a:ext cx="4991100" cy="2152650"/>
          </a:xfrm>
          <a:prstGeom prst="rect">
            <a:avLst/>
          </a:prstGeom>
          <a:noFill/>
          <a:ln>
            <a:noFill/>
          </a:ln>
        </p:spPr>
      </p:pic>
      <p:sp>
        <p:nvSpPr>
          <p:cNvPr id="341" name="Google Shape;341;g106d0ccad68_1_86"/>
          <p:cNvSpPr txBox="1"/>
          <p:nvPr>
            <p:ph idx="1" type="body"/>
          </p:nvPr>
        </p:nvSpPr>
        <p:spPr>
          <a:xfrm>
            <a:off x="5230175" y="2324175"/>
            <a:ext cx="3956700" cy="2152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b="1" sz="1550">
              <a:solidFill>
                <a:srgbClr val="202122"/>
              </a:solidFill>
              <a:highlight>
                <a:srgbClr val="FFFFFF"/>
              </a:highlight>
              <a:latin typeface="Arial"/>
              <a:ea typeface="Arial"/>
              <a:cs typeface="Arial"/>
              <a:sym typeface="Arial"/>
            </a:endParaRPr>
          </a:p>
          <a:p>
            <a:pPr indent="-327025" lvl="0" marL="457200" rtl="0" algn="l">
              <a:spcBef>
                <a:spcPts val="0"/>
              </a:spcBef>
              <a:spcAft>
                <a:spcPts val="0"/>
              </a:spcAft>
              <a:buClr>
                <a:srgbClr val="202122"/>
              </a:buClr>
              <a:buSzPts val="1550"/>
              <a:buFont typeface="Arial"/>
              <a:buChar char="●"/>
            </a:pPr>
            <a:r>
              <a:rPr b="1" lang="en" sz="1550">
                <a:solidFill>
                  <a:srgbClr val="202122"/>
                </a:solidFill>
                <a:highlight>
                  <a:srgbClr val="FFFFFF"/>
                </a:highlight>
                <a:latin typeface="Arial"/>
                <a:ea typeface="Arial"/>
                <a:cs typeface="Arial"/>
                <a:sym typeface="Arial"/>
              </a:rPr>
              <a:t>Accuracy: </a:t>
            </a:r>
            <a:endParaRPr b="1" sz="1550">
              <a:solidFill>
                <a:srgbClr val="202122"/>
              </a:solidFill>
              <a:highlight>
                <a:srgbClr val="FFFFFF"/>
              </a:highlight>
              <a:latin typeface="Arial"/>
              <a:ea typeface="Arial"/>
              <a:cs typeface="Arial"/>
              <a:sym typeface="Arial"/>
            </a:endParaRPr>
          </a:p>
          <a:p>
            <a:pPr indent="-327025" lvl="0" marL="457200" rtl="0" algn="l">
              <a:spcBef>
                <a:spcPts val="0"/>
              </a:spcBef>
              <a:spcAft>
                <a:spcPts val="0"/>
              </a:spcAft>
              <a:buClr>
                <a:srgbClr val="202122"/>
              </a:buClr>
              <a:buSzPts val="1550"/>
              <a:buFont typeface="Arial"/>
              <a:buChar char="●"/>
            </a:pPr>
            <a:r>
              <a:rPr b="1" lang="en" sz="1550">
                <a:solidFill>
                  <a:srgbClr val="202122"/>
                </a:solidFill>
                <a:highlight>
                  <a:srgbClr val="FFFFFF"/>
                </a:highlight>
                <a:latin typeface="Arial"/>
                <a:ea typeface="Arial"/>
                <a:cs typeface="Arial"/>
                <a:sym typeface="Arial"/>
              </a:rPr>
              <a:t>The correctly predicted samples / all test samples</a:t>
            </a:r>
            <a:endParaRPr b="1" sz="1550">
              <a:solidFill>
                <a:srgbClr val="202122"/>
              </a:solidFill>
              <a:highlight>
                <a:srgbClr val="FFFFFF"/>
              </a:highlight>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106d0ccad68_0_41"/>
          <p:cNvSpPr txBox="1"/>
          <p:nvPr>
            <p:ph type="title"/>
          </p:nvPr>
        </p:nvSpPr>
        <p:spPr>
          <a:xfrm>
            <a:off x="708925" y="6056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Random Forest Classifier</a:t>
            </a:r>
            <a:endParaRPr/>
          </a:p>
        </p:txBody>
      </p:sp>
      <p:sp>
        <p:nvSpPr>
          <p:cNvPr id="347" name="Google Shape;347;g106d0ccad68_0_41"/>
          <p:cNvSpPr/>
          <p:nvPr/>
        </p:nvSpPr>
        <p:spPr>
          <a:xfrm>
            <a:off x="1520150" y="1406750"/>
            <a:ext cx="5441400" cy="3726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300" u="none" cap="none" strike="noStrike">
                <a:solidFill>
                  <a:schemeClr val="lt1"/>
                </a:solidFill>
                <a:latin typeface="Lato"/>
                <a:ea typeface="Lato"/>
                <a:cs typeface="Lato"/>
                <a:sym typeface="Lato"/>
              </a:rPr>
              <a:t>Asset Write Down(0 or 1) VS. # of storm Encountered </a:t>
            </a:r>
            <a:endParaRPr b="0" i="0" sz="1300" u="none" cap="none" strike="noStrike">
              <a:solidFill>
                <a:schemeClr val="lt1"/>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600"/>
              <a:buFont typeface="Arial"/>
              <a:buNone/>
            </a:pPr>
            <a:r>
              <a:rPr b="0" i="0" lang="en" sz="1300" u="none" cap="none" strike="noStrike">
                <a:solidFill>
                  <a:schemeClr val="lt1"/>
                </a:solidFill>
                <a:latin typeface="Lato"/>
                <a:ea typeface="Lato"/>
                <a:cs typeface="Lato"/>
                <a:sym typeface="Lato"/>
              </a:rPr>
              <a:t>（ </a:t>
            </a:r>
            <a:r>
              <a:rPr lang="en" sz="1300">
                <a:solidFill>
                  <a:schemeClr val="lt1"/>
                </a:solidFill>
                <a:latin typeface="Lato"/>
                <a:ea typeface="Lato"/>
                <a:cs typeface="Lato"/>
                <a:sym typeface="Lato"/>
              </a:rPr>
              <a:t>210</a:t>
            </a:r>
            <a:r>
              <a:rPr b="0" i="0" lang="en" sz="1300" u="none" cap="none" strike="noStrike">
                <a:solidFill>
                  <a:schemeClr val="lt1"/>
                </a:solidFill>
                <a:latin typeface="Lato"/>
                <a:ea typeface="Lato"/>
                <a:cs typeface="Lato"/>
                <a:sym typeface="Lato"/>
              </a:rPr>
              <a:t> Companies selected）</a:t>
            </a:r>
            <a:endParaRPr b="0" baseline="30000" i="0" sz="1300" u="none" cap="none" strike="noStrike">
              <a:solidFill>
                <a:schemeClr val="lt1"/>
              </a:solidFill>
              <a:latin typeface="Lato"/>
              <a:ea typeface="Lato"/>
              <a:cs typeface="Lato"/>
              <a:sym typeface="Lato"/>
            </a:endParaRPr>
          </a:p>
        </p:txBody>
      </p:sp>
      <p:sp>
        <p:nvSpPr>
          <p:cNvPr id="348" name="Google Shape;348;g106d0ccad68_0_41"/>
          <p:cNvSpPr txBox="1"/>
          <p:nvPr/>
        </p:nvSpPr>
        <p:spPr>
          <a:xfrm>
            <a:off x="3300" y="4588300"/>
            <a:ext cx="4764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Lato"/>
                <a:ea typeface="Lato"/>
                <a:cs typeface="Lato"/>
                <a:sym typeface="Lato"/>
              </a:rPr>
              <a:t>Analysis done on data from: </a:t>
            </a:r>
            <a:endParaRPr b="0" i="0" sz="7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Lato"/>
                <a:ea typeface="Lato"/>
                <a:cs typeface="Lato"/>
                <a:sym typeface="Lato"/>
              </a:rPr>
              <a:t>1. S&amp;P Capital IQ Pro for company data (</a:t>
            </a:r>
            <a:r>
              <a:rPr b="0" i="0" lang="en" sz="700" u="sng" cap="none" strike="noStrike">
                <a:solidFill>
                  <a:schemeClr val="hlink"/>
                </a:solidFill>
                <a:latin typeface="Lato"/>
                <a:ea typeface="Lato"/>
                <a:cs typeface="Lato"/>
                <a:sym typeface="Lato"/>
                <a:hlinkClick r:id="rId3"/>
              </a:rPr>
              <a:t>https://www.capitaliq.spglobal.com/web/client?auth=inherit#dashboard</a:t>
            </a:r>
            <a:r>
              <a:rPr b="0" i="0" lang="en" sz="700" u="none" cap="none" strike="noStrike">
                <a:solidFill>
                  <a:srgbClr val="000000"/>
                </a:solidFill>
                <a:latin typeface="Lato"/>
                <a:ea typeface="Lato"/>
                <a:cs typeface="Lato"/>
                <a:sym typeface="Lato"/>
              </a:rPr>
              <a:t>)</a:t>
            </a:r>
            <a:endParaRPr b="0" i="0" sz="7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700" u="none" cap="none" strike="noStrike">
                <a:solidFill>
                  <a:srgbClr val="000000"/>
                </a:solidFill>
                <a:latin typeface="Lato"/>
                <a:ea typeface="Lato"/>
                <a:cs typeface="Lato"/>
                <a:sym typeface="Lato"/>
              </a:rPr>
              <a:t>2. National Oceanic and Atmospheric Administration for hurricane data (https://www.ncdc.noaa.gov/ibtracs/index.php?name=ib-v4-access) </a:t>
            </a:r>
            <a:endParaRPr b="0" i="0" sz="700" u="none" cap="none" strike="noStrike">
              <a:solidFill>
                <a:srgbClr val="000000"/>
              </a:solidFill>
              <a:latin typeface="Lato"/>
              <a:ea typeface="Lato"/>
              <a:cs typeface="Lato"/>
              <a:sym typeface="Lato"/>
            </a:endParaRPr>
          </a:p>
        </p:txBody>
      </p:sp>
      <p:pic>
        <p:nvPicPr>
          <p:cNvPr id="349" name="Google Shape;349;g106d0ccad68_0_41"/>
          <p:cNvPicPr preferRelativeResize="0"/>
          <p:nvPr/>
        </p:nvPicPr>
        <p:blipFill>
          <a:blip r:embed="rId4">
            <a:alphaModFix/>
          </a:blip>
          <a:stretch>
            <a:fillRect/>
          </a:stretch>
        </p:blipFill>
        <p:spPr>
          <a:xfrm>
            <a:off x="1427550" y="2045188"/>
            <a:ext cx="5534025" cy="1905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100e3f28e30_0_88"/>
          <p:cNvSpPr txBox="1"/>
          <p:nvPr>
            <p:ph type="title"/>
          </p:nvPr>
        </p:nvSpPr>
        <p:spPr>
          <a:xfrm>
            <a:off x="708925" y="5294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Areas for Further Exploration</a:t>
            </a:r>
            <a:endParaRPr/>
          </a:p>
        </p:txBody>
      </p:sp>
      <p:graphicFrame>
        <p:nvGraphicFramePr>
          <p:cNvPr id="355" name="Google Shape;355;g100e3f28e30_0_88"/>
          <p:cNvGraphicFramePr/>
          <p:nvPr/>
        </p:nvGraphicFramePr>
        <p:xfrm>
          <a:off x="657213" y="1291835"/>
          <a:ext cx="3000000" cy="3000000"/>
        </p:xfrm>
        <a:graphic>
          <a:graphicData uri="http://schemas.openxmlformats.org/drawingml/2006/table">
            <a:tbl>
              <a:tblPr>
                <a:noFill/>
                <a:tableStyleId>{EEA53E3F-DCDB-4157-9402-839D2FCE1BE1}</a:tableStyleId>
              </a:tblPr>
              <a:tblGrid>
                <a:gridCol w="1466075"/>
                <a:gridCol w="3506600"/>
                <a:gridCol w="1880100"/>
                <a:gridCol w="1022450"/>
              </a:tblGrid>
              <a:tr h="317825">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chemeClr val="lt1"/>
                        </a:solidFill>
                        <a:latin typeface="Lato"/>
                        <a:ea typeface="Lato"/>
                        <a:cs typeface="Lato"/>
                        <a:sym typeface="Lato"/>
                      </a:endParaRPr>
                    </a:p>
                  </a:txBody>
                  <a:tcPr marT="91425" marB="91425" marR="91425" marL="91425">
                    <a:solidFill>
                      <a:schemeClr val="accent5"/>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chemeClr val="lt1"/>
                        </a:solidFill>
                        <a:latin typeface="Lato"/>
                        <a:ea typeface="Lato"/>
                        <a:cs typeface="Lato"/>
                        <a:sym typeface="Lato"/>
                      </a:endParaRPr>
                    </a:p>
                  </a:txBody>
                  <a:tcPr marT="91425" marB="91425" marR="91425" marL="91425">
                    <a:solidFill>
                      <a:schemeClr val="accent5"/>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chemeClr val="lt1"/>
                        </a:solidFill>
                        <a:latin typeface="Lato"/>
                        <a:ea typeface="Lato"/>
                        <a:cs typeface="Lato"/>
                        <a:sym typeface="Lato"/>
                      </a:endParaRPr>
                    </a:p>
                  </a:txBody>
                  <a:tcPr marT="91425" marB="91425" marR="91425" marL="91425">
                    <a:solidFill>
                      <a:schemeClr val="accent5"/>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chemeClr val="lt1"/>
                        </a:solidFill>
                        <a:latin typeface="Lato"/>
                        <a:ea typeface="Lato"/>
                        <a:cs typeface="Lato"/>
                        <a:sym typeface="Lato"/>
                      </a:endParaRPr>
                    </a:p>
                  </a:txBody>
                  <a:tcPr marT="91425" marB="91425" marR="91425" marL="91425">
                    <a:solidFill>
                      <a:schemeClr val="accent5"/>
                    </a:solidFill>
                  </a:tcPr>
                </a:tc>
              </a:tr>
            </a:tbl>
          </a:graphicData>
        </a:graphic>
      </p:graphicFrame>
      <p:sp>
        <p:nvSpPr>
          <p:cNvPr id="356" name="Google Shape;356;g100e3f28e30_0_88"/>
          <p:cNvSpPr txBox="1"/>
          <p:nvPr>
            <p:ph idx="1" type="body"/>
          </p:nvPr>
        </p:nvSpPr>
        <p:spPr>
          <a:xfrm>
            <a:off x="434175" y="1940875"/>
            <a:ext cx="3976500" cy="2828700"/>
          </a:xfrm>
          <a:prstGeom prst="rect">
            <a:avLst/>
          </a:prstGeom>
          <a:noFill/>
          <a:ln>
            <a:noFill/>
          </a:ln>
        </p:spPr>
        <p:txBody>
          <a:bodyPr anchorCtr="0" anchor="t" bIns="91425" lIns="91425" spcFirstLastPara="1" rIns="91425" wrap="square" tIns="91425">
            <a:normAutofit/>
          </a:bodyPr>
          <a:lstStyle/>
          <a:p>
            <a:pPr indent="-311180" lvl="0" marL="457200" rtl="0" algn="l">
              <a:lnSpc>
                <a:spcPct val="115000"/>
              </a:lnSpc>
              <a:spcBef>
                <a:spcPts val="0"/>
              </a:spcBef>
              <a:spcAft>
                <a:spcPts val="0"/>
              </a:spcAft>
              <a:buClr>
                <a:schemeClr val="dk2"/>
              </a:buClr>
              <a:buSzPts val="1300"/>
              <a:buChar char="●"/>
            </a:pPr>
            <a:r>
              <a:rPr lang="en">
                <a:solidFill>
                  <a:schemeClr val="dk2"/>
                </a:solidFill>
              </a:rPr>
              <a:t>Given additional time we would explore the following areas</a:t>
            </a:r>
            <a:endParaRPr>
              <a:solidFill>
                <a:schemeClr val="dk2"/>
              </a:solidFill>
            </a:endParaRPr>
          </a:p>
          <a:p>
            <a:pPr indent="-311150" lvl="1" marL="914400" rtl="0" algn="l">
              <a:lnSpc>
                <a:spcPct val="115000"/>
              </a:lnSpc>
              <a:spcBef>
                <a:spcPts val="0"/>
              </a:spcBef>
              <a:spcAft>
                <a:spcPts val="0"/>
              </a:spcAft>
              <a:buClr>
                <a:schemeClr val="dk2"/>
              </a:buClr>
              <a:buSzPts val="1300"/>
              <a:buChar char="○"/>
            </a:pPr>
            <a:r>
              <a:rPr lang="en">
                <a:solidFill>
                  <a:schemeClr val="dk2"/>
                </a:solidFill>
              </a:rPr>
              <a:t>Extend historical data for both hurricanes and real-estate assets</a:t>
            </a:r>
            <a:endParaRPr>
              <a:solidFill>
                <a:schemeClr val="dk2"/>
              </a:solidFill>
            </a:endParaRPr>
          </a:p>
          <a:p>
            <a:pPr indent="-311150" lvl="1" marL="914400" rtl="0" algn="l">
              <a:lnSpc>
                <a:spcPct val="115000"/>
              </a:lnSpc>
              <a:spcBef>
                <a:spcPts val="0"/>
              </a:spcBef>
              <a:spcAft>
                <a:spcPts val="0"/>
              </a:spcAft>
              <a:buClr>
                <a:schemeClr val="dk2"/>
              </a:buClr>
              <a:buSzPts val="1300"/>
              <a:buChar char="○"/>
            </a:pPr>
            <a:r>
              <a:rPr lang="en">
                <a:solidFill>
                  <a:schemeClr val="dk2"/>
                </a:solidFill>
              </a:rPr>
              <a:t>Systematic analysis of all company statements and earnings calls for firms that experienced hurricanes</a:t>
            </a:r>
            <a:endParaRPr>
              <a:solidFill>
                <a:schemeClr val="dk2"/>
              </a:solidFill>
            </a:endParaRPr>
          </a:p>
          <a:p>
            <a:pPr indent="-298450" lvl="1" marL="914400" rtl="0" algn="l">
              <a:lnSpc>
                <a:spcPct val="115000"/>
              </a:lnSpc>
              <a:spcBef>
                <a:spcPts val="0"/>
              </a:spcBef>
              <a:spcAft>
                <a:spcPts val="0"/>
              </a:spcAft>
              <a:buClr>
                <a:schemeClr val="dk2"/>
              </a:buClr>
              <a:buSzPts val="1100"/>
              <a:buChar char="○"/>
            </a:pPr>
            <a:r>
              <a:rPr lang="en">
                <a:solidFill>
                  <a:schemeClr val="dk2"/>
                </a:solidFill>
              </a:rPr>
              <a:t>Conduct comparable studies in adjacent industries</a:t>
            </a:r>
            <a:endParaRPr>
              <a:solidFill>
                <a:schemeClr val="dk2"/>
              </a:solidFill>
            </a:endParaRPr>
          </a:p>
          <a:p>
            <a:pPr indent="-298450" lvl="2" marL="1371600" rtl="0" algn="l">
              <a:lnSpc>
                <a:spcPct val="115000"/>
              </a:lnSpc>
              <a:spcBef>
                <a:spcPts val="0"/>
              </a:spcBef>
              <a:spcAft>
                <a:spcPts val="0"/>
              </a:spcAft>
              <a:buClr>
                <a:schemeClr val="dk2"/>
              </a:buClr>
              <a:buSzPts val="1100"/>
              <a:buChar char="■"/>
            </a:pPr>
            <a:r>
              <a:rPr lang="en">
                <a:solidFill>
                  <a:schemeClr val="dk2"/>
                </a:solidFill>
              </a:rPr>
              <a:t>Insurance </a:t>
            </a:r>
            <a:endParaRPr>
              <a:solidFill>
                <a:schemeClr val="dk2"/>
              </a:solidFill>
            </a:endParaRPr>
          </a:p>
        </p:txBody>
      </p:sp>
      <p:pic>
        <p:nvPicPr>
          <p:cNvPr id="357" name="Google Shape;357;g100e3f28e30_0_88"/>
          <p:cNvPicPr preferRelativeResize="0"/>
          <p:nvPr/>
        </p:nvPicPr>
        <p:blipFill rotWithShape="1">
          <a:blip r:embed="rId3">
            <a:alphaModFix/>
          </a:blip>
          <a:srcRect b="0" l="0" r="0" t="0"/>
          <a:stretch/>
        </p:blipFill>
        <p:spPr>
          <a:xfrm>
            <a:off x="5316100" y="2055570"/>
            <a:ext cx="2143125" cy="2143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f7847bf610_0_492"/>
          <p:cNvSpPr txBox="1"/>
          <p:nvPr>
            <p:ph type="title"/>
          </p:nvPr>
        </p:nvSpPr>
        <p:spPr>
          <a:xfrm>
            <a:off x="708925" y="5294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Lessons Learned</a:t>
            </a:r>
            <a:endParaRPr/>
          </a:p>
        </p:txBody>
      </p:sp>
      <p:sp>
        <p:nvSpPr>
          <p:cNvPr id="363" name="Google Shape;363;gf7847bf610_0_492"/>
          <p:cNvSpPr/>
          <p:nvPr/>
        </p:nvSpPr>
        <p:spPr>
          <a:xfrm>
            <a:off x="708950" y="1529354"/>
            <a:ext cx="2279400" cy="14439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Lato"/>
                <a:ea typeface="Lato"/>
                <a:cs typeface="Lato"/>
                <a:sym typeface="Lato"/>
              </a:rPr>
              <a:t>Assigning roles</a:t>
            </a:r>
            <a:r>
              <a:rPr b="0" i="0" lang="en" sz="1300" u="none" cap="none" strike="noStrike">
                <a:solidFill>
                  <a:schemeClr val="lt1"/>
                </a:solidFill>
                <a:latin typeface="Lato"/>
                <a:ea typeface="Lato"/>
                <a:cs typeface="Lato"/>
                <a:sym typeface="Lato"/>
              </a:rPr>
              <a:t> to team members kept us organized and accountable.</a:t>
            </a:r>
            <a:endParaRPr b="0" i="0" sz="1300" u="none" cap="none" strike="noStrike">
              <a:solidFill>
                <a:schemeClr val="lt1"/>
              </a:solidFill>
              <a:latin typeface="Lato"/>
              <a:ea typeface="Lato"/>
              <a:cs typeface="Lato"/>
              <a:sym typeface="Lato"/>
            </a:endParaRPr>
          </a:p>
        </p:txBody>
      </p:sp>
      <p:sp>
        <p:nvSpPr>
          <p:cNvPr id="364" name="Google Shape;364;gf7847bf610_0_492"/>
          <p:cNvSpPr/>
          <p:nvPr/>
        </p:nvSpPr>
        <p:spPr>
          <a:xfrm>
            <a:off x="708925" y="3283150"/>
            <a:ext cx="2279400" cy="14439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Lato"/>
                <a:ea typeface="Lato"/>
                <a:cs typeface="Lato"/>
                <a:sym typeface="Lato"/>
              </a:rPr>
              <a:t>Refining our initial three research questions into </a:t>
            </a:r>
            <a:r>
              <a:rPr b="1" i="0" lang="en" sz="1300" u="none" cap="none" strike="noStrike">
                <a:solidFill>
                  <a:schemeClr val="lt1"/>
                </a:solidFill>
                <a:latin typeface="Lato"/>
                <a:ea typeface="Lato"/>
                <a:cs typeface="Lato"/>
                <a:sym typeface="Lato"/>
              </a:rPr>
              <a:t>one question </a:t>
            </a:r>
            <a:r>
              <a:rPr b="0" i="0" lang="en" sz="1300" u="none" cap="none" strike="noStrike">
                <a:solidFill>
                  <a:schemeClr val="lt1"/>
                </a:solidFill>
                <a:latin typeface="Lato"/>
                <a:ea typeface="Lato"/>
                <a:cs typeface="Lato"/>
                <a:sym typeface="Lato"/>
              </a:rPr>
              <a:t>kept us focused on the specific business need.</a:t>
            </a:r>
            <a:endParaRPr b="0" i="0" sz="1300" u="none" cap="none" strike="noStrike">
              <a:solidFill>
                <a:schemeClr val="lt1"/>
              </a:solidFill>
              <a:latin typeface="Lato"/>
              <a:ea typeface="Lato"/>
              <a:cs typeface="Lato"/>
              <a:sym typeface="Lato"/>
            </a:endParaRPr>
          </a:p>
        </p:txBody>
      </p:sp>
      <p:sp>
        <p:nvSpPr>
          <p:cNvPr id="365" name="Google Shape;365;gf7847bf610_0_492"/>
          <p:cNvSpPr/>
          <p:nvPr/>
        </p:nvSpPr>
        <p:spPr>
          <a:xfrm>
            <a:off x="3229200" y="1529350"/>
            <a:ext cx="2685600" cy="31977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Lato"/>
                <a:ea typeface="Lato"/>
                <a:cs typeface="Lato"/>
                <a:sym typeface="Lato"/>
              </a:rPr>
              <a:t>Through iterative presentations and feedback, we learned what visuals and presentations styles best conveyed our message:</a:t>
            </a:r>
            <a:endParaRPr b="0" i="0" sz="1300" u="none" cap="none" strike="noStrike">
              <a:solidFill>
                <a:schemeClr val="lt1"/>
              </a:solidFill>
              <a:latin typeface="Lato"/>
              <a:ea typeface="Lato"/>
              <a:cs typeface="Lato"/>
              <a:sym typeface="Lato"/>
            </a:endParaRPr>
          </a:p>
          <a:p>
            <a:pPr indent="-311150" lvl="0" marL="457200" marR="0" rtl="0" algn="l">
              <a:lnSpc>
                <a:spcPct val="100000"/>
              </a:lnSpc>
              <a:spcBef>
                <a:spcPts val="0"/>
              </a:spcBef>
              <a:spcAft>
                <a:spcPts val="0"/>
              </a:spcAft>
              <a:buClr>
                <a:schemeClr val="lt1"/>
              </a:buClr>
              <a:buSzPts val="1300"/>
              <a:buFont typeface="Lato"/>
              <a:buChar char="●"/>
            </a:pPr>
            <a:r>
              <a:rPr b="0" i="0" lang="en" sz="1300" u="none" cap="none" strike="noStrike">
                <a:solidFill>
                  <a:schemeClr val="lt1"/>
                </a:solidFill>
                <a:latin typeface="Lato"/>
                <a:ea typeface="Lato"/>
                <a:cs typeface="Lato"/>
                <a:sym typeface="Lato"/>
              </a:rPr>
              <a:t>We should </a:t>
            </a:r>
            <a:r>
              <a:rPr b="1" i="0" lang="en" sz="1300" u="none" cap="none" strike="noStrike">
                <a:solidFill>
                  <a:schemeClr val="lt1"/>
                </a:solidFill>
                <a:latin typeface="Lato"/>
                <a:ea typeface="Lato"/>
                <a:cs typeface="Lato"/>
                <a:sym typeface="Lato"/>
              </a:rPr>
              <a:t>show our complete process</a:t>
            </a:r>
            <a:r>
              <a:rPr b="0" i="0" lang="en" sz="1300" u="none" cap="none" strike="noStrike">
                <a:solidFill>
                  <a:schemeClr val="lt1"/>
                </a:solidFill>
                <a:latin typeface="Lato"/>
                <a:ea typeface="Lato"/>
                <a:cs typeface="Lato"/>
                <a:sym typeface="Lato"/>
              </a:rPr>
              <a:t>, including issues, rather than only showing what worked well</a:t>
            </a:r>
            <a:endParaRPr b="0" i="0" sz="1300" u="none" cap="none" strike="noStrike">
              <a:solidFill>
                <a:schemeClr val="lt1"/>
              </a:solidFill>
              <a:latin typeface="Lato"/>
              <a:ea typeface="Lato"/>
              <a:cs typeface="Lato"/>
              <a:sym typeface="Lato"/>
            </a:endParaRPr>
          </a:p>
          <a:p>
            <a:pPr indent="-311150" lvl="0" marL="457200" marR="0" rtl="0" algn="l">
              <a:lnSpc>
                <a:spcPct val="100000"/>
              </a:lnSpc>
              <a:spcBef>
                <a:spcPts val="0"/>
              </a:spcBef>
              <a:spcAft>
                <a:spcPts val="0"/>
              </a:spcAft>
              <a:buClr>
                <a:schemeClr val="lt1"/>
              </a:buClr>
              <a:buSzPts val="1300"/>
              <a:buFont typeface="Lato"/>
              <a:buChar char="●"/>
            </a:pPr>
            <a:r>
              <a:rPr b="0" i="0" lang="en" sz="1300" u="none" cap="none" strike="noStrike">
                <a:solidFill>
                  <a:schemeClr val="lt1"/>
                </a:solidFill>
                <a:latin typeface="Lato"/>
                <a:ea typeface="Lato"/>
                <a:cs typeface="Lato"/>
                <a:sym typeface="Lato"/>
              </a:rPr>
              <a:t>We should </a:t>
            </a:r>
            <a:r>
              <a:rPr b="1" i="0" lang="en" sz="1300" u="none" cap="none" strike="noStrike">
                <a:solidFill>
                  <a:schemeClr val="lt1"/>
                </a:solidFill>
                <a:latin typeface="Lato"/>
                <a:ea typeface="Lato"/>
                <a:cs typeface="Lato"/>
                <a:sym typeface="Lato"/>
              </a:rPr>
              <a:t>start with simple examples</a:t>
            </a:r>
            <a:r>
              <a:rPr b="0" i="0" lang="en" sz="1300" u="none" cap="none" strike="noStrike">
                <a:solidFill>
                  <a:schemeClr val="lt1"/>
                </a:solidFill>
                <a:latin typeface="Lato"/>
                <a:ea typeface="Lato"/>
                <a:cs typeface="Lato"/>
                <a:sym typeface="Lato"/>
              </a:rPr>
              <a:t> and then extrapolate to larger populations</a:t>
            </a:r>
            <a:endParaRPr b="0" i="0" sz="1300" u="none" cap="none" strike="noStrike">
              <a:solidFill>
                <a:schemeClr val="lt1"/>
              </a:solidFill>
              <a:latin typeface="Lato"/>
              <a:ea typeface="Lato"/>
              <a:cs typeface="Lato"/>
              <a:sym typeface="Lato"/>
            </a:endParaRPr>
          </a:p>
          <a:p>
            <a:pPr indent="-311150" lvl="0" marL="457200" marR="0" rtl="0" algn="l">
              <a:lnSpc>
                <a:spcPct val="100000"/>
              </a:lnSpc>
              <a:spcBef>
                <a:spcPts val="0"/>
              </a:spcBef>
              <a:spcAft>
                <a:spcPts val="0"/>
              </a:spcAft>
              <a:buClr>
                <a:schemeClr val="lt1"/>
              </a:buClr>
              <a:buSzPts val="1300"/>
              <a:buFont typeface="Lato"/>
              <a:buChar char="●"/>
            </a:pPr>
            <a:r>
              <a:rPr b="0" i="0" lang="en" sz="1300" u="none" cap="none" strike="noStrike">
                <a:solidFill>
                  <a:schemeClr val="lt1"/>
                </a:solidFill>
                <a:latin typeface="Lato"/>
                <a:ea typeface="Lato"/>
                <a:cs typeface="Lato"/>
                <a:sym typeface="Lato"/>
              </a:rPr>
              <a:t>We should ensure all </a:t>
            </a:r>
            <a:r>
              <a:rPr b="1" i="0" lang="en" sz="1300" u="none" cap="none" strike="noStrike">
                <a:solidFill>
                  <a:schemeClr val="lt1"/>
                </a:solidFill>
                <a:latin typeface="Lato"/>
                <a:ea typeface="Lato"/>
                <a:cs typeface="Lato"/>
                <a:sym typeface="Lato"/>
              </a:rPr>
              <a:t>sources were well-cited</a:t>
            </a:r>
            <a:r>
              <a:rPr b="0" i="0" lang="en" sz="1300" u="none" cap="none" strike="noStrike">
                <a:solidFill>
                  <a:schemeClr val="lt1"/>
                </a:solidFill>
                <a:latin typeface="Lato"/>
                <a:ea typeface="Lato"/>
                <a:cs typeface="Lato"/>
                <a:sym typeface="Lato"/>
              </a:rPr>
              <a:t> and our rationale for using them explained</a:t>
            </a:r>
            <a:endParaRPr b="0" i="0" sz="1300" u="none" cap="none" strike="noStrike">
              <a:solidFill>
                <a:schemeClr val="lt1"/>
              </a:solidFill>
              <a:latin typeface="Lato"/>
              <a:ea typeface="Lato"/>
              <a:cs typeface="Lato"/>
              <a:sym typeface="Lato"/>
            </a:endParaRPr>
          </a:p>
        </p:txBody>
      </p:sp>
      <p:sp>
        <p:nvSpPr>
          <p:cNvPr id="366" name="Google Shape;366;gf7847bf610_0_492"/>
          <p:cNvSpPr/>
          <p:nvPr/>
        </p:nvSpPr>
        <p:spPr>
          <a:xfrm>
            <a:off x="6155650" y="1529350"/>
            <a:ext cx="2279400" cy="14439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Lato"/>
                <a:ea typeface="Lato"/>
                <a:cs typeface="Lato"/>
                <a:sym typeface="Lato"/>
              </a:rPr>
              <a:t>Using </a:t>
            </a:r>
            <a:r>
              <a:rPr b="1" i="0" lang="en" sz="1300" u="none" cap="none" strike="noStrike">
                <a:solidFill>
                  <a:schemeClr val="lt1"/>
                </a:solidFill>
                <a:latin typeface="Lato"/>
                <a:ea typeface="Lato"/>
                <a:cs typeface="Lato"/>
                <a:sym typeface="Lato"/>
              </a:rPr>
              <a:t>business logic</a:t>
            </a:r>
            <a:r>
              <a:rPr b="0" i="0" lang="en" sz="1300" u="none" cap="none" strike="noStrike">
                <a:solidFill>
                  <a:schemeClr val="lt1"/>
                </a:solidFill>
                <a:latin typeface="Lato"/>
                <a:ea typeface="Lato"/>
                <a:cs typeface="Lato"/>
                <a:sym typeface="Lato"/>
              </a:rPr>
              <a:t> was very helpful in determining which </a:t>
            </a:r>
            <a:r>
              <a:rPr b="1" i="0" lang="en" sz="1300" u="none" cap="none" strike="noStrike">
                <a:solidFill>
                  <a:schemeClr val="lt1"/>
                </a:solidFill>
                <a:latin typeface="Lato"/>
                <a:ea typeface="Lato"/>
                <a:cs typeface="Lato"/>
                <a:sym typeface="Lato"/>
              </a:rPr>
              <a:t>features</a:t>
            </a:r>
            <a:r>
              <a:rPr b="0" i="0" lang="en" sz="1300" u="none" cap="none" strike="noStrike">
                <a:solidFill>
                  <a:schemeClr val="lt1"/>
                </a:solidFill>
                <a:latin typeface="Lato"/>
                <a:ea typeface="Lato"/>
                <a:cs typeface="Lato"/>
                <a:sym typeface="Lato"/>
              </a:rPr>
              <a:t> to use in our model. For example, asset write down was more closely related to hurricanes than total asset value.</a:t>
            </a:r>
            <a:endParaRPr b="0" i="0" sz="1300" u="none" cap="none" strike="noStrike">
              <a:solidFill>
                <a:schemeClr val="lt1"/>
              </a:solidFill>
              <a:latin typeface="Lato"/>
              <a:ea typeface="Lato"/>
              <a:cs typeface="Lato"/>
              <a:sym typeface="Lato"/>
            </a:endParaRPr>
          </a:p>
        </p:txBody>
      </p:sp>
      <p:sp>
        <p:nvSpPr>
          <p:cNvPr id="367" name="Google Shape;367;gf7847bf610_0_492"/>
          <p:cNvSpPr/>
          <p:nvPr/>
        </p:nvSpPr>
        <p:spPr>
          <a:xfrm>
            <a:off x="6155675" y="3283154"/>
            <a:ext cx="2279400" cy="14439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Lato"/>
                <a:ea typeface="Lato"/>
                <a:cs typeface="Lato"/>
                <a:sym typeface="Lato"/>
              </a:rPr>
              <a:t>Some models were </a:t>
            </a:r>
            <a:r>
              <a:rPr b="1" i="0" lang="en" sz="1300" u="none" cap="none" strike="noStrike">
                <a:solidFill>
                  <a:schemeClr val="lt1"/>
                </a:solidFill>
                <a:latin typeface="Lato"/>
                <a:ea typeface="Lato"/>
                <a:cs typeface="Lato"/>
                <a:sym typeface="Lato"/>
              </a:rPr>
              <a:t>computationally expensive</a:t>
            </a:r>
            <a:r>
              <a:rPr b="0" i="0" lang="en" sz="1300" u="none" cap="none" strike="noStrike">
                <a:solidFill>
                  <a:schemeClr val="lt1"/>
                </a:solidFill>
                <a:latin typeface="Lato"/>
                <a:ea typeface="Lato"/>
                <a:cs typeface="Lato"/>
                <a:sym typeface="Lato"/>
              </a:rPr>
              <a:t>, and we had to consider computing power when building our models.</a:t>
            </a:r>
            <a:endParaRPr b="0" i="0" sz="1300" u="none" cap="none" strike="noStrike">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Questions?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100e3f28e30_0_3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Appendix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f7847bf610_0_28"/>
          <p:cNvSpPr txBox="1"/>
          <p:nvPr>
            <p:ph type="title"/>
          </p:nvPr>
        </p:nvSpPr>
        <p:spPr>
          <a:xfrm>
            <a:off x="727650" y="6061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Background</a:t>
            </a:r>
            <a:endParaRPr/>
          </a:p>
        </p:txBody>
      </p:sp>
      <p:pic>
        <p:nvPicPr>
          <p:cNvPr id="115" name="Google Shape;115;gf7847bf610_0_28"/>
          <p:cNvPicPr preferRelativeResize="0"/>
          <p:nvPr/>
        </p:nvPicPr>
        <p:blipFill rotWithShape="1">
          <a:blip r:embed="rId3">
            <a:alphaModFix/>
          </a:blip>
          <a:srcRect b="11834" l="11270" r="11469" t="11750"/>
          <a:stretch/>
        </p:blipFill>
        <p:spPr>
          <a:xfrm>
            <a:off x="569200" y="1350300"/>
            <a:ext cx="2214725" cy="2190651"/>
          </a:xfrm>
          <a:prstGeom prst="rect">
            <a:avLst/>
          </a:prstGeom>
          <a:noFill/>
          <a:ln>
            <a:noFill/>
          </a:ln>
        </p:spPr>
      </p:pic>
      <p:sp>
        <p:nvSpPr>
          <p:cNvPr id="116" name="Google Shape;116;gf7847bf610_0_28"/>
          <p:cNvSpPr txBox="1"/>
          <p:nvPr/>
        </p:nvSpPr>
        <p:spPr>
          <a:xfrm>
            <a:off x="869325" y="1814575"/>
            <a:ext cx="19146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Hurricane </a:t>
            </a:r>
            <a:r>
              <a:rPr b="1" i="0" lang="en" sz="1400" u="none" cap="none" strike="noStrike">
                <a:solidFill>
                  <a:srgbClr val="000000"/>
                </a:solidFill>
                <a:latin typeface="Lato"/>
                <a:ea typeface="Lato"/>
                <a:cs typeface="Lato"/>
                <a:sym typeface="Lato"/>
              </a:rPr>
              <a:t>rainfall</a:t>
            </a:r>
            <a:r>
              <a:rPr b="0" i="0" lang="en" sz="1400" u="none" cap="none" strike="noStrike">
                <a:solidFill>
                  <a:srgbClr val="000000"/>
                </a:solidFill>
                <a:latin typeface="Lato"/>
                <a:ea typeface="Lato"/>
                <a:cs typeface="Lato"/>
                <a:sym typeface="Lato"/>
              </a:rPr>
              <a:t> levels are expected to </a:t>
            </a:r>
            <a:r>
              <a:rPr b="1" i="0" lang="en" sz="1400" u="none" cap="none" strike="noStrike">
                <a:solidFill>
                  <a:srgbClr val="000000"/>
                </a:solidFill>
                <a:latin typeface="Lato"/>
                <a:ea typeface="Lato"/>
                <a:cs typeface="Lato"/>
                <a:sym typeface="Lato"/>
              </a:rPr>
              <a:t>increase</a:t>
            </a:r>
            <a:r>
              <a:rPr b="0" i="0" lang="en" sz="1400" u="none" cap="none" strike="noStrike">
                <a:solidFill>
                  <a:srgbClr val="000000"/>
                </a:solidFill>
                <a:latin typeface="Lato"/>
                <a:ea typeface="Lato"/>
                <a:cs typeface="Lato"/>
                <a:sym typeface="Lato"/>
              </a:rPr>
              <a:t> on average by the end of the century</a:t>
            </a:r>
            <a:r>
              <a:rPr b="0" baseline="30000" i="0" lang="en" sz="1400" u="none" cap="none" strike="noStrike">
                <a:solidFill>
                  <a:srgbClr val="000000"/>
                </a:solidFill>
                <a:latin typeface="Lato"/>
                <a:ea typeface="Lato"/>
                <a:cs typeface="Lato"/>
                <a:sym typeface="Lato"/>
              </a:rPr>
              <a:t>1</a:t>
            </a:r>
            <a:endParaRPr b="0" baseline="30000" i="0" sz="1400" u="none" cap="none" strike="noStrike">
              <a:solidFill>
                <a:srgbClr val="000000"/>
              </a:solidFill>
              <a:latin typeface="Lato"/>
              <a:ea typeface="Lato"/>
              <a:cs typeface="Lato"/>
              <a:sym typeface="Lato"/>
            </a:endParaRPr>
          </a:p>
        </p:txBody>
      </p:sp>
      <p:pic>
        <p:nvPicPr>
          <p:cNvPr id="117" name="Google Shape;117;gf7847bf610_0_28"/>
          <p:cNvPicPr preferRelativeResize="0"/>
          <p:nvPr/>
        </p:nvPicPr>
        <p:blipFill rotWithShape="1">
          <a:blip r:embed="rId4">
            <a:alphaModFix/>
          </a:blip>
          <a:srcRect b="11834" l="11270" r="11469" t="11750"/>
          <a:stretch/>
        </p:blipFill>
        <p:spPr>
          <a:xfrm>
            <a:off x="1932450" y="2952850"/>
            <a:ext cx="2214725" cy="2190651"/>
          </a:xfrm>
          <a:prstGeom prst="rect">
            <a:avLst/>
          </a:prstGeom>
          <a:noFill/>
          <a:ln>
            <a:noFill/>
          </a:ln>
        </p:spPr>
      </p:pic>
      <p:sp>
        <p:nvSpPr>
          <p:cNvPr id="118" name="Google Shape;118;gf7847bf610_0_28"/>
          <p:cNvSpPr txBox="1"/>
          <p:nvPr/>
        </p:nvSpPr>
        <p:spPr>
          <a:xfrm>
            <a:off x="2232575" y="3417125"/>
            <a:ext cx="19146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Hurricane </a:t>
            </a:r>
            <a:r>
              <a:rPr b="1" i="0" lang="en" sz="1400" u="none" cap="none" strike="noStrike">
                <a:solidFill>
                  <a:srgbClr val="000000"/>
                </a:solidFill>
                <a:latin typeface="Lato"/>
                <a:ea typeface="Lato"/>
                <a:cs typeface="Lato"/>
                <a:sym typeface="Lato"/>
              </a:rPr>
              <a:t>intensities</a:t>
            </a:r>
            <a:r>
              <a:rPr b="0" i="0" lang="en" sz="1400" u="none" cap="none" strike="noStrike">
                <a:solidFill>
                  <a:srgbClr val="000000"/>
                </a:solidFill>
                <a:latin typeface="Lato"/>
                <a:ea typeface="Lato"/>
                <a:cs typeface="Lato"/>
                <a:sym typeface="Lato"/>
              </a:rPr>
              <a:t> are expected to </a:t>
            </a:r>
            <a:r>
              <a:rPr b="1" i="0" lang="en" sz="1400" u="none" cap="none" strike="noStrike">
                <a:solidFill>
                  <a:srgbClr val="000000"/>
                </a:solidFill>
                <a:latin typeface="Lato"/>
                <a:ea typeface="Lato"/>
                <a:cs typeface="Lato"/>
                <a:sym typeface="Lato"/>
              </a:rPr>
              <a:t>increase</a:t>
            </a:r>
            <a:r>
              <a:rPr b="0" i="0" lang="en" sz="1400" u="none" cap="none" strike="noStrike">
                <a:solidFill>
                  <a:srgbClr val="000000"/>
                </a:solidFill>
                <a:latin typeface="Lato"/>
                <a:ea typeface="Lato"/>
                <a:cs typeface="Lato"/>
                <a:sym typeface="Lato"/>
              </a:rPr>
              <a:t> on average by the end of the century</a:t>
            </a:r>
            <a:r>
              <a:rPr b="0" baseline="30000" i="0" lang="en" sz="1400" u="none" cap="none" strike="noStrike">
                <a:solidFill>
                  <a:srgbClr val="000000"/>
                </a:solidFill>
                <a:latin typeface="Lato"/>
                <a:ea typeface="Lato"/>
                <a:cs typeface="Lato"/>
                <a:sym typeface="Lato"/>
              </a:rPr>
              <a:t>1</a:t>
            </a:r>
            <a:endParaRPr b="0" i="0" sz="1400" u="none" cap="none" strike="noStrike">
              <a:solidFill>
                <a:srgbClr val="000000"/>
              </a:solidFill>
              <a:latin typeface="Lato"/>
              <a:ea typeface="Lato"/>
              <a:cs typeface="Lato"/>
              <a:sym typeface="Lato"/>
            </a:endParaRPr>
          </a:p>
        </p:txBody>
      </p:sp>
      <p:sp>
        <p:nvSpPr>
          <p:cNvPr id="119" name="Google Shape;119;gf7847bf610_0_28"/>
          <p:cNvSpPr txBox="1"/>
          <p:nvPr/>
        </p:nvSpPr>
        <p:spPr>
          <a:xfrm>
            <a:off x="0" y="4543200"/>
            <a:ext cx="6509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Lato"/>
                <a:ea typeface="Lato"/>
                <a:cs typeface="Lato"/>
                <a:sym typeface="Lato"/>
              </a:rPr>
              <a:t>Source: </a:t>
            </a:r>
            <a:endParaRPr b="0" i="0" sz="9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Lato"/>
                <a:ea typeface="Lato"/>
                <a:cs typeface="Lato"/>
                <a:sym typeface="Lato"/>
              </a:rPr>
              <a:t>1. Geophysical Fluid Dynamics Laboratory (</a:t>
            </a:r>
            <a:r>
              <a:rPr b="0" i="0" lang="en" sz="900" u="sng" cap="none" strike="noStrike">
                <a:solidFill>
                  <a:schemeClr val="hlink"/>
                </a:solidFill>
                <a:latin typeface="Lato"/>
                <a:ea typeface="Lato"/>
                <a:cs typeface="Lato"/>
                <a:sym typeface="Lato"/>
                <a:hlinkClick r:id="rId5"/>
              </a:rPr>
              <a:t>https://www.gfdl.noaa.gov/global-warming-and-hurricanes/</a:t>
            </a:r>
            <a:r>
              <a:rPr b="0" i="0" lang="en" sz="900" u="none" cap="none" strike="noStrike">
                <a:solidFill>
                  <a:srgbClr val="000000"/>
                </a:solidFill>
                <a:latin typeface="Lato"/>
                <a:ea typeface="Lato"/>
                <a:cs typeface="Lato"/>
                <a:sym typeface="Lato"/>
              </a:rPr>
              <a:t>)</a:t>
            </a:r>
            <a:endParaRPr b="0" i="0" sz="9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Lato"/>
                <a:ea typeface="Lato"/>
                <a:cs typeface="Lato"/>
                <a:sym typeface="Lato"/>
              </a:rPr>
              <a:t>2. National Oceanic and Atmospheric Administration (</a:t>
            </a:r>
            <a:r>
              <a:rPr b="0" i="0" lang="en" sz="900" u="sng" cap="none" strike="noStrike">
                <a:solidFill>
                  <a:schemeClr val="hlink"/>
                </a:solidFill>
                <a:latin typeface="Lato"/>
                <a:ea typeface="Lato"/>
                <a:cs typeface="Lato"/>
                <a:sym typeface="Lato"/>
                <a:hlinkClick r:id="rId6"/>
              </a:rPr>
              <a:t>https://coast.noaa.gov/states/fast-facts/hurricane-costs.html</a:t>
            </a:r>
            <a:r>
              <a:rPr b="0" i="0" lang="en" sz="900" u="none" cap="none" strike="noStrike">
                <a:solidFill>
                  <a:srgbClr val="000000"/>
                </a:solidFill>
                <a:latin typeface="Lato"/>
                <a:ea typeface="Lato"/>
                <a:cs typeface="Lato"/>
                <a:sym typeface="Lato"/>
              </a:rPr>
              <a:t>) </a:t>
            </a:r>
            <a:endParaRPr b="0" i="0" sz="900" u="none" cap="none" strike="noStrike">
              <a:solidFill>
                <a:srgbClr val="000000"/>
              </a:solidFill>
              <a:latin typeface="Lato"/>
              <a:ea typeface="Lato"/>
              <a:cs typeface="Lato"/>
              <a:sym typeface="Lato"/>
            </a:endParaRPr>
          </a:p>
        </p:txBody>
      </p:sp>
      <p:pic>
        <p:nvPicPr>
          <p:cNvPr id="120" name="Google Shape;120;gf7847bf610_0_28"/>
          <p:cNvPicPr preferRelativeResize="0"/>
          <p:nvPr/>
        </p:nvPicPr>
        <p:blipFill rotWithShape="1">
          <a:blip r:embed="rId7">
            <a:alphaModFix/>
          </a:blip>
          <a:srcRect b="11834" l="11270" r="11469" t="11750"/>
          <a:stretch/>
        </p:blipFill>
        <p:spPr>
          <a:xfrm>
            <a:off x="2687875" y="976937"/>
            <a:ext cx="2214725" cy="2190651"/>
          </a:xfrm>
          <a:prstGeom prst="rect">
            <a:avLst/>
          </a:prstGeom>
          <a:noFill/>
          <a:ln>
            <a:noFill/>
          </a:ln>
        </p:spPr>
      </p:pic>
      <p:sp>
        <p:nvSpPr>
          <p:cNvPr id="121" name="Google Shape;121;gf7847bf610_0_28"/>
          <p:cNvSpPr txBox="1"/>
          <p:nvPr/>
        </p:nvSpPr>
        <p:spPr>
          <a:xfrm>
            <a:off x="3064188" y="1492250"/>
            <a:ext cx="19146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Since 1980, hurricanes in the US have caused at least </a:t>
            </a:r>
            <a:r>
              <a:rPr b="1" i="0" lang="en" sz="1400" u="none" cap="none" strike="noStrike">
                <a:solidFill>
                  <a:srgbClr val="000000"/>
                </a:solidFill>
                <a:latin typeface="Lato"/>
                <a:ea typeface="Lato"/>
                <a:cs typeface="Lato"/>
                <a:sym typeface="Lato"/>
              </a:rPr>
              <a:t>$945.9 billion in damage</a:t>
            </a:r>
            <a:r>
              <a:rPr b="0" baseline="30000" i="0" lang="en" sz="1400" u="none" cap="none" strike="noStrike">
                <a:solidFill>
                  <a:srgbClr val="000000"/>
                </a:solidFill>
                <a:latin typeface="Lato"/>
                <a:ea typeface="Lato"/>
                <a:cs typeface="Lato"/>
                <a:sym typeface="Lato"/>
              </a:rPr>
              <a:t>2</a:t>
            </a:r>
            <a:endParaRPr b="0" i="0" sz="1400" u="none" cap="none" strike="noStrike">
              <a:solidFill>
                <a:srgbClr val="000000"/>
              </a:solidFill>
              <a:latin typeface="Lato"/>
              <a:ea typeface="Lato"/>
              <a:cs typeface="Lato"/>
              <a:sym typeface="Lato"/>
            </a:endParaRPr>
          </a:p>
        </p:txBody>
      </p:sp>
      <p:sp>
        <p:nvSpPr>
          <p:cNvPr id="122" name="Google Shape;122;gf7847bf610_0_28"/>
          <p:cNvSpPr/>
          <p:nvPr/>
        </p:nvSpPr>
        <p:spPr>
          <a:xfrm>
            <a:off x="4978800" y="2514725"/>
            <a:ext cx="1159200" cy="90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3" name="Google Shape;123;gf7847bf610_0_28"/>
          <p:cNvPicPr preferRelativeResize="0"/>
          <p:nvPr/>
        </p:nvPicPr>
        <p:blipFill rotWithShape="1">
          <a:blip r:embed="rId8">
            <a:alphaModFix/>
          </a:blip>
          <a:srcRect b="0" l="0" r="0" t="0"/>
          <a:stretch/>
        </p:blipFill>
        <p:spPr>
          <a:xfrm>
            <a:off x="6659850" y="1075671"/>
            <a:ext cx="1914600" cy="1802402"/>
          </a:xfrm>
          <a:prstGeom prst="rect">
            <a:avLst/>
          </a:prstGeom>
          <a:noFill/>
          <a:ln>
            <a:noFill/>
          </a:ln>
        </p:spPr>
      </p:pic>
      <p:sp>
        <p:nvSpPr>
          <p:cNvPr id="124" name="Google Shape;124;gf7847bf610_0_28"/>
          <p:cNvSpPr txBox="1"/>
          <p:nvPr/>
        </p:nvSpPr>
        <p:spPr>
          <a:xfrm>
            <a:off x="6509700" y="2952850"/>
            <a:ext cx="2214900" cy="1262100"/>
          </a:xfrm>
          <a:prstGeom prst="rect">
            <a:avLst/>
          </a:prstGeom>
          <a:solidFill>
            <a:schemeClr val="accent5"/>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Businesses want to know how this will impact them - and S&amp;P wants to be able to answer this question for their clients</a:t>
            </a:r>
            <a:endParaRPr b="0" i="0" sz="1400" u="none" cap="none" strike="noStrike">
              <a:solidFill>
                <a:schemeClr val="l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100e3f28e30_0_35"/>
          <p:cNvSpPr txBox="1"/>
          <p:nvPr>
            <p:ph type="title"/>
          </p:nvPr>
        </p:nvSpPr>
        <p:spPr>
          <a:xfrm>
            <a:off x="708925" y="5294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Inspecting the Data - Mapping Example #2</a:t>
            </a:r>
            <a:endParaRPr/>
          </a:p>
        </p:txBody>
      </p:sp>
      <p:pic>
        <p:nvPicPr>
          <p:cNvPr id="383" name="Google Shape;383;g100e3f28e30_0_35"/>
          <p:cNvPicPr preferRelativeResize="0"/>
          <p:nvPr/>
        </p:nvPicPr>
        <p:blipFill rotWithShape="1">
          <a:blip r:embed="rId3">
            <a:alphaModFix/>
          </a:blip>
          <a:srcRect b="0" l="0" r="0" t="0"/>
          <a:stretch/>
        </p:blipFill>
        <p:spPr>
          <a:xfrm>
            <a:off x="1989900" y="1202025"/>
            <a:ext cx="5429973" cy="37740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100e3f28e30_0_68"/>
          <p:cNvSpPr txBox="1"/>
          <p:nvPr>
            <p:ph type="title"/>
          </p:nvPr>
        </p:nvSpPr>
        <p:spPr>
          <a:xfrm>
            <a:off x="708925" y="5294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Inspecting the Data - Mapping Example #3</a:t>
            </a:r>
            <a:endParaRPr/>
          </a:p>
        </p:txBody>
      </p:sp>
      <p:pic>
        <p:nvPicPr>
          <p:cNvPr id="389" name="Google Shape;389;g100e3f28e30_0_68"/>
          <p:cNvPicPr preferRelativeResize="0"/>
          <p:nvPr/>
        </p:nvPicPr>
        <p:blipFill rotWithShape="1">
          <a:blip r:embed="rId3">
            <a:alphaModFix/>
          </a:blip>
          <a:srcRect b="0" l="0" r="0" t="0"/>
          <a:stretch/>
        </p:blipFill>
        <p:spPr>
          <a:xfrm>
            <a:off x="1934600" y="1224600"/>
            <a:ext cx="5515883" cy="3774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100e3f28e30_0_76"/>
          <p:cNvSpPr txBox="1"/>
          <p:nvPr>
            <p:ph type="title"/>
          </p:nvPr>
        </p:nvSpPr>
        <p:spPr>
          <a:xfrm>
            <a:off x="708925" y="5294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Inspecting the Data - Mapping Example #4</a:t>
            </a:r>
            <a:endParaRPr/>
          </a:p>
        </p:txBody>
      </p:sp>
      <p:pic>
        <p:nvPicPr>
          <p:cNvPr id="395" name="Google Shape;395;g100e3f28e30_0_76"/>
          <p:cNvPicPr preferRelativeResize="0"/>
          <p:nvPr/>
        </p:nvPicPr>
        <p:blipFill rotWithShape="1">
          <a:blip r:embed="rId3">
            <a:alphaModFix/>
          </a:blip>
          <a:srcRect b="0" l="0" r="0" t="0"/>
          <a:stretch/>
        </p:blipFill>
        <p:spPr>
          <a:xfrm>
            <a:off x="1908613" y="1224625"/>
            <a:ext cx="5530035" cy="37740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100e3f28e30_0_81"/>
          <p:cNvSpPr txBox="1"/>
          <p:nvPr>
            <p:ph type="title"/>
          </p:nvPr>
        </p:nvSpPr>
        <p:spPr>
          <a:xfrm>
            <a:off x="708925" y="5294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Inspecting the Data - Mapping Example #5</a:t>
            </a:r>
            <a:endParaRPr/>
          </a:p>
        </p:txBody>
      </p:sp>
      <p:pic>
        <p:nvPicPr>
          <p:cNvPr id="401" name="Google Shape;401;g100e3f28e30_0_81"/>
          <p:cNvPicPr preferRelativeResize="0"/>
          <p:nvPr/>
        </p:nvPicPr>
        <p:blipFill rotWithShape="1">
          <a:blip r:embed="rId3">
            <a:alphaModFix/>
          </a:blip>
          <a:srcRect b="0" l="0" r="0" t="0"/>
          <a:stretch/>
        </p:blipFill>
        <p:spPr>
          <a:xfrm>
            <a:off x="1979700" y="1247150"/>
            <a:ext cx="5658224" cy="37740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f87b4bc5c2_3_13"/>
          <p:cNvSpPr txBox="1"/>
          <p:nvPr>
            <p:ph type="title"/>
          </p:nvPr>
        </p:nvSpPr>
        <p:spPr>
          <a:xfrm>
            <a:off x="669850" y="6346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Background</a:t>
            </a:r>
            <a:endParaRPr/>
          </a:p>
        </p:txBody>
      </p:sp>
      <p:sp>
        <p:nvSpPr>
          <p:cNvPr id="130" name="Google Shape;130;gf87b4bc5c2_3_13"/>
          <p:cNvSpPr txBox="1"/>
          <p:nvPr/>
        </p:nvSpPr>
        <p:spPr>
          <a:xfrm>
            <a:off x="647250" y="4412450"/>
            <a:ext cx="7849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Lato"/>
                <a:ea typeface="Lato"/>
                <a:cs typeface="Lato"/>
                <a:sym typeface="Lato"/>
              </a:rPr>
              <a:t>NOAA National Centers for Environmental Information (NCEI) U.S. Billion-Dollar Weather and Climate Disasters (2021). https://www.ncdc.noaa.gov/billions/, DOI: 10.25921/stkw-7w73</a:t>
            </a:r>
            <a:endParaRPr b="0" i="0" sz="900" u="none" cap="none" strike="noStrike">
              <a:solidFill>
                <a:srgbClr val="000000"/>
              </a:solidFill>
              <a:latin typeface="Lato"/>
              <a:ea typeface="Lato"/>
              <a:cs typeface="Lato"/>
              <a:sym typeface="Lato"/>
            </a:endParaRPr>
          </a:p>
        </p:txBody>
      </p:sp>
      <p:pic>
        <p:nvPicPr>
          <p:cNvPr id="131" name="Google Shape;131;gf87b4bc5c2_3_13"/>
          <p:cNvPicPr preferRelativeResize="0"/>
          <p:nvPr/>
        </p:nvPicPr>
        <p:blipFill rotWithShape="1">
          <a:blip r:embed="rId3">
            <a:alphaModFix/>
          </a:blip>
          <a:srcRect b="0" l="0" r="0" t="0"/>
          <a:stretch/>
        </p:blipFill>
        <p:spPr>
          <a:xfrm>
            <a:off x="669850" y="1584096"/>
            <a:ext cx="3902152" cy="2669131"/>
          </a:xfrm>
          <a:prstGeom prst="rect">
            <a:avLst/>
          </a:prstGeom>
          <a:noFill/>
          <a:ln>
            <a:noFill/>
          </a:ln>
        </p:spPr>
      </p:pic>
      <p:pic>
        <p:nvPicPr>
          <p:cNvPr id="132" name="Google Shape;132;gf87b4bc5c2_3_13"/>
          <p:cNvPicPr preferRelativeResize="0"/>
          <p:nvPr/>
        </p:nvPicPr>
        <p:blipFill rotWithShape="1">
          <a:blip r:embed="rId4">
            <a:alphaModFix/>
          </a:blip>
          <a:srcRect b="0" l="0" r="0" t="0"/>
          <a:stretch/>
        </p:blipFill>
        <p:spPr>
          <a:xfrm>
            <a:off x="4747550" y="1572104"/>
            <a:ext cx="3902152" cy="2693107"/>
          </a:xfrm>
          <a:prstGeom prst="rect">
            <a:avLst/>
          </a:prstGeom>
          <a:noFill/>
          <a:ln>
            <a:noFill/>
          </a:ln>
        </p:spPr>
      </p:pic>
      <p:sp>
        <p:nvSpPr>
          <p:cNvPr id="133" name="Google Shape;133;gf87b4bc5c2_3_13"/>
          <p:cNvSpPr/>
          <p:nvPr/>
        </p:nvSpPr>
        <p:spPr>
          <a:xfrm>
            <a:off x="733775" y="1330600"/>
            <a:ext cx="3774300" cy="253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baseline="30000" i="0" lang="en" sz="1600" u="none" cap="none" strike="noStrike">
                <a:solidFill>
                  <a:schemeClr val="lt1"/>
                </a:solidFill>
                <a:latin typeface="Lato"/>
                <a:ea typeface="Lato"/>
                <a:cs typeface="Lato"/>
                <a:sym typeface="Lato"/>
              </a:rPr>
              <a:t>		</a:t>
            </a:r>
            <a:r>
              <a:rPr b="0" baseline="30000" i="0" lang="en" sz="1900" u="none" cap="none" strike="noStrike">
                <a:solidFill>
                  <a:schemeClr val="lt1"/>
                </a:solidFill>
                <a:latin typeface="Lato"/>
                <a:ea typeface="Lato"/>
                <a:cs typeface="Lato"/>
                <a:sym typeface="Lato"/>
              </a:rPr>
              <a:t>Number of Hurricanes per State </a:t>
            </a:r>
            <a:endParaRPr b="0" baseline="30000" i="0" sz="1900" u="none" cap="none" strike="noStrike">
              <a:solidFill>
                <a:schemeClr val="lt1"/>
              </a:solidFill>
              <a:latin typeface="Lato"/>
              <a:ea typeface="Lato"/>
              <a:cs typeface="Lato"/>
              <a:sym typeface="Lato"/>
            </a:endParaRPr>
          </a:p>
        </p:txBody>
      </p:sp>
      <p:sp>
        <p:nvSpPr>
          <p:cNvPr id="134" name="Google Shape;134;gf87b4bc5c2_3_13"/>
          <p:cNvSpPr/>
          <p:nvPr/>
        </p:nvSpPr>
        <p:spPr>
          <a:xfrm>
            <a:off x="4747550" y="1330600"/>
            <a:ext cx="3902100" cy="253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baseline="30000" i="0" lang="en" sz="1600" u="none" cap="none" strike="noStrike">
                <a:solidFill>
                  <a:schemeClr val="lt1"/>
                </a:solidFill>
                <a:latin typeface="Lato"/>
                <a:ea typeface="Lato"/>
                <a:cs typeface="Lato"/>
                <a:sym typeface="Lato"/>
              </a:rPr>
              <a:t>		</a:t>
            </a:r>
            <a:r>
              <a:rPr b="0" baseline="30000" i="0" lang="en" sz="1800" u="none" cap="none" strike="noStrike">
                <a:solidFill>
                  <a:schemeClr val="lt1"/>
                </a:solidFill>
                <a:latin typeface="Lato"/>
                <a:ea typeface="Lato"/>
                <a:cs typeface="Lato"/>
                <a:sym typeface="Lato"/>
              </a:rPr>
              <a:t>Cost of Hurricanes per State </a:t>
            </a:r>
            <a:endParaRPr b="0" baseline="30000" i="0" sz="1800" u="none" cap="none" strike="noStrike">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
          <p:cNvSpPr txBox="1"/>
          <p:nvPr>
            <p:ph type="title"/>
          </p:nvPr>
        </p:nvSpPr>
        <p:spPr>
          <a:xfrm>
            <a:off x="727650" y="6061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Research Question</a:t>
            </a:r>
            <a:endParaRPr/>
          </a:p>
        </p:txBody>
      </p:sp>
      <p:sp>
        <p:nvSpPr>
          <p:cNvPr id="140" name="Google Shape;140;p3"/>
          <p:cNvSpPr txBox="1"/>
          <p:nvPr/>
        </p:nvSpPr>
        <p:spPr>
          <a:xfrm>
            <a:off x="911650" y="2607975"/>
            <a:ext cx="7320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41" name="Google Shape;141;p3"/>
          <p:cNvSpPr/>
          <p:nvPr/>
        </p:nvSpPr>
        <p:spPr>
          <a:xfrm>
            <a:off x="803700" y="1485150"/>
            <a:ext cx="7536600" cy="10866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lt1"/>
                </a:solidFill>
                <a:latin typeface="Lato"/>
                <a:ea typeface="Lato"/>
                <a:cs typeface="Lato"/>
                <a:sym typeface="Lato"/>
              </a:rPr>
              <a:t>What is the relationship between hurricane intensity and the financial loss of impacted companies?</a:t>
            </a:r>
            <a:endParaRPr b="0" i="0" sz="1400" u="none" cap="none" strike="noStrike">
              <a:solidFill>
                <a:srgbClr val="000000"/>
              </a:solidFill>
              <a:latin typeface="Arial"/>
              <a:ea typeface="Arial"/>
              <a:cs typeface="Arial"/>
              <a:sym typeface="Arial"/>
            </a:endParaRPr>
          </a:p>
        </p:txBody>
      </p:sp>
      <p:sp>
        <p:nvSpPr>
          <p:cNvPr id="142" name="Google Shape;142;p3"/>
          <p:cNvSpPr txBox="1"/>
          <p:nvPr/>
        </p:nvSpPr>
        <p:spPr>
          <a:xfrm>
            <a:off x="727650" y="2701125"/>
            <a:ext cx="7688700" cy="15639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Hurricane intensity measured by maximum wind speed per year and number of hurricane encounters</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Impacted companies defined to be any companies within a </a:t>
            </a:r>
            <a:r>
              <a:rPr b="0" i="0" lang="en" sz="1600" u="none" cap="none" strike="noStrike">
                <a:solidFill>
                  <a:schemeClr val="dk2"/>
                </a:solidFill>
                <a:latin typeface="Lato"/>
                <a:ea typeface="Lato"/>
                <a:cs typeface="Lato"/>
                <a:sym typeface="Lato"/>
              </a:rPr>
              <a:t>50 mile</a:t>
            </a:r>
            <a:r>
              <a:rPr b="0" i="0" lang="en" sz="1600" u="none" cap="none" strike="noStrike">
                <a:solidFill>
                  <a:srgbClr val="000000"/>
                </a:solidFill>
                <a:latin typeface="Lato"/>
                <a:ea typeface="Lato"/>
                <a:cs typeface="Lato"/>
                <a:sym typeface="Lato"/>
              </a:rPr>
              <a:t> radius of hurricane landfall</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 sz="1600" u="none" cap="none" strike="noStrike">
                <a:solidFill>
                  <a:srgbClr val="000000"/>
                </a:solidFill>
                <a:latin typeface="Lato"/>
                <a:ea typeface="Lato"/>
                <a:cs typeface="Lato"/>
                <a:sym typeface="Lato"/>
              </a:rPr>
              <a:t>Financial loss defined to be asset write downs</a:t>
            </a:r>
            <a:endParaRPr b="0" i="0" sz="1600" u="none" cap="none" strike="noStrike">
              <a:solidFill>
                <a:srgbClr val="000000"/>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f7847bf610_0_50"/>
          <p:cNvSpPr/>
          <p:nvPr/>
        </p:nvSpPr>
        <p:spPr>
          <a:xfrm>
            <a:off x="5002893" y="3274947"/>
            <a:ext cx="3573900" cy="1607700"/>
          </a:xfrm>
          <a:prstGeom prst="rect">
            <a:avLst/>
          </a:prstGeom>
          <a:noFill/>
          <a:ln cap="flat" cmpd="sng" w="19050">
            <a:solidFill>
              <a:srgbClr val="1A1A1A"/>
            </a:solidFill>
            <a:prstDash val="solid"/>
            <a:miter lim="800000"/>
            <a:headEnd len="sm" w="sm" type="none"/>
            <a:tailEnd len="sm" w="sm" type="none"/>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sp>
        <p:nvSpPr>
          <p:cNvPr id="148" name="Google Shape;148;gf7847bf610_0_50"/>
          <p:cNvSpPr/>
          <p:nvPr/>
        </p:nvSpPr>
        <p:spPr>
          <a:xfrm>
            <a:off x="5002893" y="1339064"/>
            <a:ext cx="3573600" cy="1607700"/>
          </a:xfrm>
          <a:prstGeom prst="rect">
            <a:avLst/>
          </a:prstGeom>
          <a:noFill/>
          <a:ln cap="flat" cmpd="sng" w="19050">
            <a:solidFill>
              <a:srgbClr val="1A1A1A"/>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sp>
        <p:nvSpPr>
          <p:cNvPr id="149" name="Google Shape;149;gf7847bf610_0_50"/>
          <p:cNvSpPr/>
          <p:nvPr/>
        </p:nvSpPr>
        <p:spPr>
          <a:xfrm>
            <a:off x="831531" y="3274947"/>
            <a:ext cx="3573900" cy="1607700"/>
          </a:xfrm>
          <a:prstGeom prst="rect">
            <a:avLst/>
          </a:prstGeom>
          <a:noFill/>
          <a:ln cap="flat" cmpd="sng" w="19050">
            <a:solidFill>
              <a:srgbClr val="1A1A1A"/>
            </a:solidFill>
            <a:prstDash val="solid"/>
            <a:miter lim="800000"/>
            <a:headEnd len="sm" w="sm" type="none"/>
            <a:tailEnd len="sm" w="sm" type="none"/>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sp>
        <p:nvSpPr>
          <p:cNvPr id="150" name="Google Shape;150;gf7847bf610_0_50"/>
          <p:cNvSpPr/>
          <p:nvPr/>
        </p:nvSpPr>
        <p:spPr>
          <a:xfrm>
            <a:off x="797756" y="1370701"/>
            <a:ext cx="3573900" cy="1607700"/>
          </a:xfrm>
          <a:prstGeom prst="rect">
            <a:avLst/>
          </a:prstGeom>
          <a:noFill/>
          <a:ln cap="flat" cmpd="sng" w="19050">
            <a:solidFill>
              <a:srgbClr val="1A1A1A"/>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1A9988"/>
              </a:solidFill>
              <a:latin typeface="Arial"/>
              <a:ea typeface="Arial"/>
              <a:cs typeface="Arial"/>
              <a:sym typeface="Arial"/>
            </a:endParaRPr>
          </a:p>
          <a:p>
            <a:pPr indent="-114300" lvl="0" marL="177800" marR="0" rtl="0" algn="l">
              <a:lnSpc>
                <a:spcPct val="100000"/>
              </a:lnSpc>
              <a:spcBef>
                <a:spcPts val="0"/>
              </a:spcBef>
              <a:spcAft>
                <a:spcPts val="0"/>
              </a:spcAft>
              <a:buClr>
                <a:srgbClr val="1A9988"/>
              </a:buClr>
              <a:buSzPts val="900"/>
              <a:buFont typeface="Arial"/>
              <a:buNone/>
            </a:pPr>
            <a:r>
              <a:t/>
            </a:r>
            <a:endParaRPr b="0" i="0" sz="900" u="none" cap="none" strike="noStrike">
              <a:solidFill>
                <a:srgbClr val="1A9988"/>
              </a:solidFill>
              <a:latin typeface="Arial"/>
              <a:ea typeface="Arial"/>
              <a:cs typeface="Arial"/>
              <a:sym typeface="Arial"/>
            </a:endParaRPr>
          </a:p>
        </p:txBody>
      </p:sp>
      <p:sp>
        <p:nvSpPr>
          <p:cNvPr id="151" name="Google Shape;151;gf7847bf610_0_50"/>
          <p:cNvSpPr txBox="1"/>
          <p:nvPr/>
        </p:nvSpPr>
        <p:spPr>
          <a:xfrm>
            <a:off x="1044955" y="3329825"/>
            <a:ext cx="3326700" cy="1254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1A1A1A"/>
                </a:solidFill>
                <a:latin typeface="Lato"/>
                <a:ea typeface="Lato"/>
                <a:cs typeface="Lato"/>
                <a:sym typeface="Lato"/>
              </a:rPr>
              <a:t>Define analytical methods to use for each research question:</a:t>
            </a:r>
            <a:endParaRPr b="0" i="0" sz="1100" u="none" cap="none" strike="noStrike">
              <a:solidFill>
                <a:srgbClr val="1A1A1A"/>
              </a:solidFill>
              <a:latin typeface="Lato"/>
              <a:ea typeface="Lato"/>
              <a:cs typeface="Lato"/>
              <a:sym typeface="Lato"/>
            </a:endParaRPr>
          </a:p>
          <a:p>
            <a:pPr indent="-298450" lvl="0" marL="457200" marR="0" rtl="0" algn="l">
              <a:lnSpc>
                <a:spcPct val="100000"/>
              </a:lnSpc>
              <a:spcBef>
                <a:spcPts val="0"/>
              </a:spcBef>
              <a:spcAft>
                <a:spcPts val="0"/>
              </a:spcAft>
              <a:buClr>
                <a:srgbClr val="1A1A1A"/>
              </a:buClr>
              <a:buSzPts val="1100"/>
              <a:buFont typeface="Lato"/>
              <a:buChar char="-"/>
            </a:pPr>
            <a:r>
              <a:rPr b="0" i="0" lang="en" sz="1100" u="none" cap="none" strike="noStrike">
                <a:solidFill>
                  <a:srgbClr val="1A1A1A"/>
                </a:solidFill>
                <a:latin typeface="Lato"/>
                <a:ea typeface="Lato"/>
                <a:cs typeface="Lato"/>
                <a:sym typeface="Lato"/>
              </a:rPr>
              <a:t>Goal is to understand real estate sector losses due to hurricanes</a:t>
            </a:r>
            <a:endParaRPr b="0" i="0" sz="1100" u="none" cap="none" strike="noStrike">
              <a:solidFill>
                <a:srgbClr val="1A1A1A"/>
              </a:solidFill>
              <a:latin typeface="Lato"/>
              <a:ea typeface="Lato"/>
              <a:cs typeface="Lato"/>
              <a:sym typeface="Lato"/>
            </a:endParaRPr>
          </a:p>
          <a:p>
            <a:pPr indent="-298450" lvl="0" marL="457200" marR="0" rtl="0" algn="l">
              <a:lnSpc>
                <a:spcPct val="100000"/>
              </a:lnSpc>
              <a:spcBef>
                <a:spcPts val="0"/>
              </a:spcBef>
              <a:spcAft>
                <a:spcPts val="0"/>
              </a:spcAft>
              <a:buClr>
                <a:srgbClr val="1A1A1A"/>
              </a:buClr>
              <a:buSzPts val="1100"/>
              <a:buFont typeface="Lato"/>
              <a:buChar char="-"/>
            </a:pPr>
            <a:r>
              <a:rPr b="0" i="0" lang="en" sz="1100" u="none" cap="none" strike="noStrike">
                <a:solidFill>
                  <a:srgbClr val="1A1A1A"/>
                </a:solidFill>
                <a:latin typeface="Lato"/>
                <a:ea typeface="Lato"/>
                <a:cs typeface="Lato"/>
                <a:sym typeface="Lato"/>
              </a:rPr>
              <a:t>Pull macroeconomic data (GDP, inflation rate) to use as control variables</a:t>
            </a:r>
            <a:endParaRPr b="0" i="0" sz="1100" u="none" cap="none" strike="noStrike">
              <a:solidFill>
                <a:srgbClr val="1A1A1A"/>
              </a:solidFill>
              <a:latin typeface="Lato"/>
              <a:ea typeface="Lato"/>
              <a:cs typeface="Lato"/>
              <a:sym typeface="Lato"/>
            </a:endParaRPr>
          </a:p>
          <a:p>
            <a:pPr indent="-298450" lvl="0" marL="457200" marR="0" rtl="0" algn="l">
              <a:lnSpc>
                <a:spcPct val="100000"/>
              </a:lnSpc>
              <a:spcBef>
                <a:spcPts val="0"/>
              </a:spcBef>
              <a:spcAft>
                <a:spcPts val="0"/>
              </a:spcAft>
              <a:buClr>
                <a:srgbClr val="1A1A1A"/>
              </a:buClr>
              <a:buSzPts val="1100"/>
              <a:buFont typeface="Lato"/>
              <a:buChar char="-"/>
            </a:pPr>
            <a:r>
              <a:rPr b="0" i="0" lang="en" sz="1100" u="none" cap="none" strike="noStrike">
                <a:solidFill>
                  <a:srgbClr val="1A1A1A"/>
                </a:solidFill>
                <a:latin typeface="Lato"/>
                <a:ea typeface="Lato"/>
                <a:cs typeface="Lato"/>
                <a:sym typeface="Lato"/>
              </a:rPr>
              <a:t>Build regression models on key variables</a:t>
            </a:r>
            <a:endParaRPr b="0" i="0" sz="1400" u="none" cap="none" strike="noStrike">
              <a:solidFill>
                <a:srgbClr val="1A9988"/>
              </a:solidFill>
              <a:latin typeface="Lato"/>
              <a:ea typeface="Lato"/>
              <a:cs typeface="Lato"/>
              <a:sym typeface="Lato"/>
            </a:endParaRPr>
          </a:p>
        </p:txBody>
      </p:sp>
      <p:sp>
        <p:nvSpPr>
          <p:cNvPr id="152" name="Google Shape;152;gf7847bf610_0_50"/>
          <p:cNvSpPr txBox="1"/>
          <p:nvPr/>
        </p:nvSpPr>
        <p:spPr>
          <a:xfrm>
            <a:off x="5212300" y="3329825"/>
            <a:ext cx="3326700" cy="7464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1100"/>
              <a:buFont typeface="Arial"/>
              <a:buNone/>
            </a:pPr>
            <a:r>
              <a:rPr b="0" i="0" lang="en" sz="1100" u="none" cap="none" strike="noStrike">
                <a:solidFill>
                  <a:schemeClr val="dk2"/>
                </a:solidFill>
                <a:latin typeface="Lato"/>
                <a:ea typeface="Lato"/>
                <a:cs typeface="Lato"/>
                <a:sym typeface="Lato"/>
              </a:rPr>
              <a:t>Iteratively evaluate and improve models based on:</a:t>
            </a:r>
            <a:endParaRPr b="0" i="0" sz="1100" u="none" cap="none" strike="noStrike">
              <a:solidFill>
                <a:schemeClr val="dk2"/>
              </a:solidFill>
              <a:latin typeface="Lato"/>
              <a:ea typeface="Lato"/>
              <a:cs typeface="Lato"/>
              <a:sym typeface="Lato"/>
            </a:endParaRPr>
          </a:p>
          <a:p>
            <a:pPr indent="-298450" lvl="0" marL="457200" marR="0" rtl="0" algn="just">
              <a:lnSpc>
                <a:spcPct val="100000"/>
              </a:lnSpc>
              <a:spcBef>
                <a:spcPts val="0"/>
              </a:spcBef>
              <a:spcAft>
                <a:spcPts val="0"/>
              </a:spcAft>
              <a:buClr>
                <a:schemeClr val="dk2"/>
              </a:buClr>
              <a:buSzPts val="1100"/>
              <a:buFont typeface="Lato"/>
              <a:buChar char="-"/>
            </a:pPr>
            <a:r>
              <a:rPr b="0" i="0" lang="en" sz="1100" u="none" cap="none" strike="noStrike">
                <a:solidFill>
                  <a:schemeClr val="dk2"/>
                </a:solidFill>
                <a:latin typeface="Lato"/>
                <a:ea typeface="Lato"/>
                <a:cs typeface="Lato"/>
                <a:sym typeface="Lato"/>
              </a:rPr>
              <a:t>Predictive ability of models</a:t>
            </a:r>
            <a:endParaRPr b="0" i="0" sz="1100" u="none" cap="none" strike="noStrike">
              <a:solidFill>
                <a:schemeClr val="dk2"/>
              </a:solidFill>
              <a:latin typeface="Lato"/>
              <a:ea typeface="Lato"/>
              <a:cs typeface="Lato"/>
              <a:sym typeface="Lato"/>
            </a:endParaRPr>
          </a:p>
          <a:p>
            <a:pPr indent="-298450" lvl="0" marL="457200" marR="0" rtl="0" algn="just">
              <a:lnSpc>
                <a:spcPct val="100000"/>
              </a:lnSpc>
              <a:spcBef>
                <a:spcPts val="0"/>
              </a:spcBef>
              <a:spcAft>
                <a:spcPts val="0"/>
              </a:spcAft>
              <a:buClr>
                <a:schemeClr val="dk2"/>
              </a:buClr>
              <a:buSzPts val="1100"/>
              <a:buFont typeface="Lato"/>
              <a:buChar char="-"/>
            </a:pPr>
            <a:r>
              <a:rPr b="0" i="0" lang="en" sz="1100" u="none" cap="none" strike="noStrike">
                <a:solidFill>
                  <a:schemeClr val="dk2"/>
                </a:solidFill>
                <a:latin typeface="Lato"/>
                <a:ea typeface="Lato"/>
                <a:cs typeface="Lato"/>
                <a:sym typeface="Lato"/>
              </a:rPr>
              <a:t>Interpretability of models</a:t>
            </a:r>
            <a:endParaRPr b="0" i="0" sz="1100" u="none" cap="none" strike="noStrike">
              <a:solidFill>
                <a:schemeClr val="dk2"/>
              </a:solidFill>
              <a:latin typeface="Lato"/>
              <a:ea typeface="Lato"/>
              <a:cs typeface="Lato"/>
              <a:sym typeface="Lato"/>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1A1A1A"/>
              </a:solidFill>
              <a:latin typeface="Lato"/>
              <a:ea typeface="Lato"/>
              <a:cs typeface="Lato"/>
              <a:sym typeface="Lato"/>
            </a:endParaRPr>
          </a:p>
        </p:txBody>
      </p:sp>
      <p:sp>
        <p:nvSpPr>
          <p:cNvPr id="153" name="Google Shape;153;gf7847bf610_0_50"/>
          <p:cNvSpPr txBox="1"/>
          <p:nvPr/>
        </p:nvSpPr>
        <p:spPr>
          <a:xfrm>
            <a:off x="5226300" y="1378050"/>
            <a:ext cx="3197700" cy="1254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D3B45"/>
                </a:solidFill>
                <a:latin typeface="Lato"/>
                <a:ea typeface="Lato"/>
                <a:cs typeface="Lato"/>
                <a:sym typeface="Lato"/>
              </a:rPr>
              <a:t>Define scope of research:</a:t>
            </a:r>
            <a:endParaRPr b="0" i="0" sz="1100" u="none" cap="none" strike="noStrike">
              <a:solidFill>
                <a:srgbClr val="2D3B45"/>
              </a:solidFill>
              <a:latin typeface="Lato"/>
              <a:ea typeface="Lato"/>
              <a:cs typeface="Lato"/>
              <a:sym typeface="Lato"/>
            </a:endParaRPr>
          </a:p>
          <a:p>
            <a:pPr indent="-298450" lvl="0" marL="457200" marR="0" rtl="0" algn="l">
              <a:lnSpc>
                <a:spcPct val="100000"/>
              </a:lnSpc>
              <a:spcBef>
                <a:spcPts val="0"/>
              </a:spcBef>
              <a:spcAft>
                <a:spcPts val="0"/>
              </a:spcAft>
              <a:buClr>
                <a:srgbClr val="2D3B45"/>
              </a:buClr>
              <a:buSzPts val="1100"/>
              <a:buFont typeface="Lato"/>
              <a:buChar char="-"/>
            </a:pPr>
            <a:r>
              <a:rPr b="0" i="0" lang="en" sz="1100" u="none" cap="none" strike="noStrike">
                <a:solidFill>
                  <a:srgbClr val="2D3B45"/>
                </a:solidFill>
                <a:latin typeface="Lato"/>
                <a:ea typeface="Lato"/>
                <a:cs typeface="Lato"/>
                <a:sym typeface="Lato"/>
              </a:rPr>
              <a:t>Years: 1995-2020 based on available data</a:t>
            </a:r>
            <a:endParaRPr b="0" i="0" sz="1100" u="none" cap="none" strike="noStrike">
              <a:solidFill>
                <a:srgbClr val="2D3B45"/>
              </a:solidFill>
              <a:latin typeface="Lato"/>
              <a:ea typeface="Lato"/>
              <a:cs typeface="Lato"/>
              <a:sym typeface="Lato"/>
            </a:endParaRPr>
          </a:p>
          <a:p>
            <a:pPr indent="-298450" lvl="0" marL="457200" marR="0" rtl="0" algn="l">
              <a:lnSpc>
                <a:spcPct val="100000"/>
              </a:lnSpc>
              <a:spcBef>
                <a:spcPts val="0"/>
              </a:spcBef>
              <a:spcAft>
                <a:spcPts val="0"/>
              </a:spcAft>
              <a:buClr>
                <a:srgbClr val="2D3B45"/>
              </a:buClr>
              <a:buSzPts val="1100"/>
              <a:buFont typeface="Lato"/>
              <a:buChar char="-"/>
            </a:pPr>
            <a:r>
              <a:rPr b="0" i="0" lang="en" sz="1100" u="none" cap="none" strike="noStrike">
                <a:solidFill>
                  <a:srgbClr val="2D3B45"/>
                </a:solidFill>
                <a:latin typeface="Lato"/>
                <a:ea typeface="Lato"/>
                <a:cs typeface="Lato"/>
                <a:sym typeface="Lato"/>
              </a:rPr>
              <a:t>Publicly traded companies because those are the ones with more data available</a:t>
            </a:r>
            <a:endParaRPr b="0" i="0" sz="1100" u="none" cap="none" strike="noStrike">
              <a:solidFill>
                <a:srgbClr val="2D3B45"/>
              </a:solidFill>
              <a:latin typeface="Lato"/>
              <a:ea typeface="Lato"/>
              <a:cs typeface="Lato"/>
              <a:sym typeface="Lato"/>
            </a:endParaRPr>
          </a:p>
          <a:p>
            <a:pPr indent="-298450" lvl="0" marL="457200" marR="0" rtl="0" algn="l">
              <a:lnSpc>
                <a:spcPct val="100000"/>
              </a:lnSpc>
              <a:spcBef>
                <a:spcPts val="0"/>
              </a:spcBef>
              <a:spcAft>
                <a:spcPts val="0"/>
              </a:spcAft>
              <a:buClr>
                <a:srgbClr val="2D3B45"/>
              </a:buClr>
              <a:buSzPts val="1100"/>
              <a:buFont typeface="Lato"/>
              <a:buChar char="-"/>
            </a:pPr>
            <a:r>
              <a:rPr b="0" i="0" lang="en" sz="1100" u="none" cap="none" strike="noStrike">
                <a:solidFill>
                  <a:srgbClr val="2D3B45"/>
                </a:solidFill>
                <a:latin typeface="Lato"/>
                <a:ea typeface="Lato"/>
                <a:cs typeface="Lato"/>
                <a:sym typeface="Lato"/>
              </a:rPr>
              <a:t>Hurricanes which pass through the US because that’s the country we will look at economic control factors for</a:t>
            </a:r>
            <a:endParaRPr b="0" i="0" sz="1100" u="none" cap="none" strike="noStrike">
              <a:solidFill>
                <a:srgbClr val="1A9988"/>
              </a:solidFill>
              <a:latin typeface="Lato"/>
              <a:ea typeface="Lato"/>
              <a:cs typeface="Lato"/>
              <a:sym typeface="Lato"/>
            </a:endParaRPr>
          </a:p>
        </p:txBody>
      </p:sp>
      <p:sp>
        <p:nvSpPr>
          <p:cNvPr id="154" name="Google Shape;154;gf7847bf610_0_50"/>
          <p:cNvSpPr txBox="1"/>
          <p:nvPr/>
        </p:nvSpPr>
        <p:spPr>
          <a:xfrm>
            <a:off x="721550" y="691375"/>
            <a:ext cx="7688400" cy="535200"/>
          </a:xfrm>
          <a:prstGeom prst="rect">
            <a:avLst/>
          </a:prstGeom>
          <a:noFill/>
          <a:ln>
            <a:noFill/>
          </a:ln>
        </p:spPr>
        <p:txBody>
          <a:bodyPr anchorCtr="0" anchor="t" bIns="91425" lIns="91425" spcFirstLastPara="1" rIns="91425" wrap="square" tIns="91425">
            <a:normAutofit lnSpcReduction="20000"/>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Methodology</a:t>
            </a:r>
            <a:endParaRPr b="1" i="0" sz="2600" u="none" cap="none" strike="noStrike">
              <a:solidFill>
                <a:srgbClr val="1A1A1A"/>
              </a:solidFill>
              <a:latin typeface="Raleway"/>
              <a:ea typeface="Raleway"/>
              <a:cs typeface="Raleway"/>
              <a:sym typeface="Raleway"/>
            </a:endParaRPr>
          </a:p>
        </p:txBody>
      </p:sp>
      <p:sp>
        <p:nvSpPr>
          <p:cNvPr id="155" name="Google Shape;155;gf7847bf610_0_50"/>
          <p:cNvSpPr txBox="1"/>
          <p:nvPr/>
        </p:nvSpPr>
        <p:spPr>
          <a:xfrm>
            <a:off x="1005525" y="1288663"/>
            <a:ext cx="33267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1A1A1A"/>
                </a:solidFill>
                <a:latin typeface="Lato"/>
                <a:ea typeface="Lato"/>
                <a:cs typeface="Lato"/>
                <a:sym typeface="Lato"/>
              </a:rPr>
              <a:t>Understand the structure of the data:</a:t>
            </a:r>
            <a:endParaRPr b="0" i="0" sz="1100" u="none" cap="none" strike="noStrike">
              <a:solidFill>
                <a:srgbClr val="1A1A1A"/>
              </a:solidFill>
              <a:latin typeface="Lato"/>
              <a:ea typeface="Lato"/>
              <a:cs typeface="Lato"/>
              <a:sym typeface="Lato"/>
            </a:endParaRPr>
          </a:p>
          <a:p>
            <a:pPr indent="-298450" lvl="0" marL="457200" marR="0" rtl="0" algn="l">
              <a:lnSpc>
                <a:spcPct val="100000"/>
              </a:lnSpc>
              <a:spcBef>
                <a:spcPts val="0"/>
              </a:spcBef>
              <a:spcAft>
                <a:spcPts val="0"/>
              </a:spcAft>
              <a:buClr>
                <a:srgbClr val="1A1A1A"/>
              </a:buClr>
              <a:buSzPts val="1100"/>
              <a:buFont typeface="Lato"/>
              <a:buChar char="-"/>
            </a:pPr>
            <a:r>
              <a:rPr b="0" i="0" lang="en" sz="1100" u="none" cap="none" strike="noStrike">
                <a:solidFill>
                  <a:srgbClr val="1A1A1A"/>
                </a:solidFill>
                <a:latin typeface="Lato"/>
                <a:ea typeface="Lato"/>
                <a:cs typeface="Lato"/>
                <a:sym typeface="Lato"/>
              </a:rPr>
              <a:t>What financial data is available over which years</a:t>
            </a:r>
            <a:endParaRPr b="0" i="0" sz="1100" u="none" cap="none" strike="noStrike">
              <a:solidFill>
                <a:srgbClr val="1A1A1A"/>
              </a:solidFill>
              <a:latin typeface="Lato"/>
              <a:ea typeface="Lato"/>
              <a:cs typeface="Lato"/>
              <a:sym typeface="Lato"/>
            </a:endParaRPr>
          </a:p>
          <a:p>
            <a:pPr indent="-298450" lvl="0" marL="457200" marR="0" rtl="0" algn="l">
              <a:lnSpc>
                <a:spcPct val="100000"/>
              </a:lnSpc>
              <a:spcBef>
                <a:spcPts val="0"/>
              </a:spcBef>
              <a:spcAft>
                <a:spcPts val="0"/>
              </a:spcAft>
              <a:buClr>
                <a:srgbClr val="1A1A1A"/>
              </a:buClr>
              <a:buSzPts val="1100"/>
              <a:buFont typeface="Lato"/>
              <a:buChar char="-"/>
            </a:pPr>
            <a:r>
              <a:rPr b="0" i="0" lang="en" sz="1100" u="none" cap="none" strike="noStrike">
                <a:solidFill>
                  <a:srgbClr val="1A1A1A"/>
                </a:solidFill>
                <a:latin typeface="Lato"/>
                <a:ea typeface="Lato"/>
                <a:cs typeface="Lato"/>
                <a:sym typeface="Lato"/>
              </a:rPr>
              <a:t>How hurricane data is presented</a:t>
            </a:r>
            <a:endParaRPr b="0" i="0" sz="1100" u="none" cap="none" strike="noStrike">
              <a:solidFill>
                <a:srgbClr val="1A1A1A"/>
              </a:solidFill>
              <a:latin typeface="Lato"/>
              <a:ea typeface="Lato"/>
              <a:cs typeface="Lato"/>
              <a:sym typeface="Lato"/>
            </a:endParaRPr>
          </a:p>
          <a:p>
            <a:pPr indent="-298450" lvl="0" marL="457200" marR="0" rtl="0" algn="l">
              <a:lnSpc>
                <a:spcPct val="100000"/>
              </a:lnSpc>
              <a:spcBef>
                <a:spcPts val="0"/>
              </a:spcBef>
              <a:spcAft>
                <a:spcPts val="0"/>
              </a:spcAft>
              <a:buClr>
                <a:srgbClr val="1A1A1A"/>
              </a:buClr>
              <a:buSzPts val="1100"/>
              <a:buFont typeface="Lato"/>
              <a:buChar char="-"/>
            </a:pPr>
            <a:r>
              <a:rPr b="0" i="0" lang="en" sz="1100" u="none" cap="none" strike="noStrike">
                <a:solidFill>
                  <a:srgbClr val="1A1A1A"/>
                </a:solidFill>
                <a:latin typeface="Lato"/>
                <a:ea typeface="Lato"/>
                <a:cs typeface="Lato"/>
                <a:sym typeface="Lato"/>
              </a:rPr>
              <a:t>Features to join the financial data with hurricane data</a:t>
            </a:r>
            <a:endParaRPr b="0" i="0" sz="1100" u="none" cap="none" strike="noStrike">
              <a:solidFill>
                <a:srgbClr val="1A1A1A"/>
              </a:solidFill>
              <a:latin typeface="Lato"/>
              <a:ea typeface="Lato"/>
              <a:cs typeface="Lato"/>
              <a:sym typeface="Lato"/>
            </a:endParaRPr>
          </a:p>
          <a:p>
            <a:pPr indent="-298450" lvl="0" marL="457200" marR="0" rtl="0" algn="l">
              <a:lnSpc>
                <a:spcPct val="100000"/>
              </a:lnSpc>
              <a:spcBef>
                <a:spcPts val="0"/>
              </a:spcBef>
              <a:spcAft>
                <a:spcPts val="0"/>
              </a:spcAft>
              <a:buClr>
                <a:srgbClr val="1A1A1A"/>
              </a:buClr>
              <a:buSzPts val="1100"/>
              <a:buFont typeface="Lato"/>
              <a:buChar char="-"/>
            </a:pPr>
            <a:r>
              <a:rPr b="0" i="0" lang="en" sz="1100" u="none" cap="none" strike="noStrike">
                <a:solidFill>
                  <a:srgbClr val="1A1A1A"/>
                </a:solidFill>
                <a:latin typeface="Lato"/>
                <a:ea typeface="Lato"/>
                <a:cs typeface="Lato"/>
                <a:sym typeface="Lato"/>
              </a:rPr>
              <a:t>Specific attention to geolocation ( longitude and latitude of hurricane or property)</a:t>
            </a:r>
            <a:endParaRPr b="0" i="0" sz="1400" u="none" cap="none" strike="noStrike">
              <a:solidFill>
                <a:srgbClr val="000000"/>
              </a:solidFill>
              <a:latin typeface="Lato"/>
              <a:ea typeface="Lato"/>
              <a:cs typeface="Lato"/>
              <a:sym typeface="Lato"/>
            </a:endParaRPr>
          </a:p>
        </p:txBody>
      </p:sp>
      <p:sp>
        <p:nvSpPr>
          <p:cNvPr id="156" name="Google Shape;156;gf7847bf610_0_50"/>
          <p:cNvSpPr/>
          <p:nvPr/>
        </p:nvSpPr>
        <p:spPr>
          <a:xfrm>
            <a:off x="481724" y="1262875"/>
            <a:ext cx="523800" cy="535200"/>
          </a:xfrm>
          <a:prstGeom prst="ellipse">
            <a:avLst/>
          </a:prstGeom>
          <a:solidFill>
            <a:schemeClr val="accent5"/>
          </a:solidFill>
          <a:ln cap="flat" cmpd="sng" w="50800">
            <a:solidFill>
              <a:srgbClr val="E9EDEE"/>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lnSpc>
                <a:spcPct val="90000"/>
              </a:lnSpc>
              <a:spcBef>
                <a:spcPts val="300"/>
              </a:spcBef>
              <a:spcAft>
                <a:spcPts val="0"/>
              </a:spcAft>
              <a:buClr>
                <a:srgbClr val="000000"/>
              </a:buClr>
              <a:buSzPts val="1400"/>
              <a:buFont typeface="Arial"/>
              <a:buNone/>
            </a:pPr>
            <a:r>
              <a:rPr b="1" i="1" lang="en" sz="1400" u="none" cap="none" strike="noStrike">
                <a:solidFill>
                  <a:srgbClr val="FFFFFF"/>
                </a:solidFill>
                <a:latin typeface="Arial"/>
                <a:ea typeface="Arial"/>
                <a:cs typeface="Arial"/>
                <a:sym typeface="Arial"/>
              </a:rPr>
              <a:t>1</a:t>
            </a:r>
            <a:endParaRPr b="1" i="1" sz="1400" u="none" cap="none" strike="noStrike">
              <a:solidFill>
                <a:srgbClr val="FFFFFF"/>
              </a:solidFill>
              <a:latin typeface="Arial"/>
              <a:ea typeface="Arial"/>
              <a:cs typeface="Arial"/>
              <a:sym typeface="Arial"/>
            </a:endParaRPr>
          </a:p>
        </p:txBody>
      </p:sp>
      <p:sp>
        <p:nvSpPr>
          <p:cNvPr id="157" name="Google Shape;157;gf7847bf610_0_50"/>
          <p:cNvSpPr/>
          <p:nvPr/>
        </p:nvSpPr>
        <p:spPr>
          <a:xfrm>
            <a:off x="4688499" y="1226575"/>
            <a:ext cx="523800" cy="535200"/>
          </a:xfrm>
          <a:prstGeom prst="ellipse">
            <a:avLst/>
          </a:prstGeom>
          <a:solidFill>
            <a:schemeClr val="accent5"/>
          </a:solidFill>
          <a:ln cap="flat" cmpd="sng" w="50800">
            <a:solidFill>
              <a:srgbClr val="E9EDEE"/>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lnSpc>
                <a:spcPct val="90000"/>
              </a:lnSpc>
              <a:spcBef>
                <a:spcPts val="300"/>
              </a:spcBef>
              <a:spcAft>
                <a:spcPts val="0"/>
              </a:spcAft>
              <a:buClr>
                <a:srgbClr val="000000"/>
              </a:buClr>
              <a:buSzPts val="1400"/>
              <a:buFont typeface="Arial"/>
              <a:buNone/>
            </a:pPr>
            <a:r>
              <a:rPr b="1" i="1" lang="en" sz="1400" u="none" cap="none" strike="noStrike">
                <a:solidFill>
                  <a:srgbClr val="FFFFFF"/>
                </a:solidFill>
                <a:latin typeface="Arial"/>
                <a:ea typeface="Arial"/>
                <a:cs typeface="Arial"/>
                <a:sym typeface="Arial"/>
              </a:rPr>
              <a:t>2</a:t>
            </a:r>
            <a:endParaRPr b="1" i="1" sz="1400" u="none" cap="none" strike="noStrike">
              <a:solidFill>
                <a:srgbClr val="FFFFFF"/>
              </a:solidFill>
              <a:latin typeface="Arial"/>
              <a:ea typeface="Arial"/>
              <a:cs typeface="Arial"/>
              <a:sym typeface="Arial"/>
            </a:endParaRPr>
          </a:p>
        </p:txBody>
      </p:sp>
      <p:sp>
        <p:nvSpPr>
          <p:cNvPr id="158" name="Google Shape;158;gf7847bf610_0_50"/>
          <p:cNvSpPr/>
          <p:nvPr/>
        </p:nvSpPr>
        <p:spPr>
          <a:xfrm>
            <a:off x="481724" y="3056375"/>
            <a:ext cx="523800" cy="535200"/>
          </a:xfrm>
          <a:prstGeom prst="ellipse">
            <a:avLst/>
          </a:prstGeom>
          <a:solidFill>
            <a:schemeClr val="accent5"/>
          </a:solidFill>
          <a:ln cap="flat" cmpd="sng" w="50800">
            <a:solidFill>
              <a:srgbClr val="E9EDEE"/>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lnSpc>
                <a:spcPct val="90000"/>
              </a:lnSpc>
              <a:spcBef>
                <a:spcPts val="300"/>
              </a:spcBef>
              <a:spcAft>
                <a:spcPts val="0"/>
              </a:spcAft>
              <a:buClr>
                <a:srgbClr val="000000"/>
              </a:buClr>
              <a:buSzPts val="1400"/>
              <a:buFont typeface="Arial"/>
              <a:buNone/>
            </a:pPr>
            <a:r>
              <a:rPr b="1" i="1" lang="en" sz="1400" u="none" cap="none" strike="noStrike">
                <a:solidFill>
                  <a:srgbClr val="FFFFFF"/>
                </a:solidFill>
                <a:latin typeface="Arial"/>
                <a:ea typeface="Arial"/>
                <a:cs typeface="Arial"/>
                <a:sym typeface="Arial"/>
              </a:rPr>
              <a:t>3</a:t>
            </a:r>
            <a:endParaRPr b="1" i="1" sz="1400" u="none" cap="none" strike="noStrike">
              <a:solidFill>
                <a:srgbClr val="FFFFFF"/>
              </a:solidFill>
              <a:latin typeface="Arial"/>
              <a:ea typeface="Arial"/>
              <a:cs typeface="Arial"/>
              <a:sym typeface="Arial"/>
            </a:endParaRPr>
          </a:p>
        </p:txBody>
      </p:sp>
      <p:sp>
        <p:nvSpPr>
          <p:cNvPr id="159" name="Google Shape;159;gf7847bf610_0_50"/>
          <p:cNvSpPr/>
          <p:nvPr/>
        </p:nvSpPr>
        <p:spPr>
          <a:xfrm>
            <a:off x="4688499" y="3059275"/>
            <a:ext cx="523800" cy="535200"/>
          </a:xfrm>
          <a:prstGeom prst="ellipse">
            <a:avLst/>
          </a:prstGeom>
          <a:solidFill>
            <a:schemeClr val="accent5"/>
          </a:solidFill>
          <a:ln cap="flat" cmpd="sng" w="50800">
            <a:solidFill>
              <a:srgbClr val="E9EDEE"/>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lnSpc>
                <a:spcPct val="90000"/>
              </a:lnSpc>
              <a:spcBef>
                <a:spcPts val="300"/>
              </a:spcBef>
              <a:spcAft>
                <a:spcPts val="0"/>
              </a:spcAft>
              <a:buClr>
                <a:srgbClr val="000000"/>
              </a:buClr>
              <a:buSzPts val="1400"/>
              <a:buFont typeface="Arial"/>
              <a:buNone/>
            </a:pPr>
            <a:r>
              <a:rPr b="1" i="1" lang="en" sz="1400" u="none" cap="none" strike="noStrike">
                <a:solidFill>
                  <a:srgbClr val="FFFFFF"/>
                </a:solidFill>
                <a:latin typeface="Arial"/>
                <a:ea typeface="Arial"/>
                <a:cs typeface="Arial"/>
                <a:sym typeface="Arial"/>
              </a:rPr>
              <a:t>4</a:t>
            </a:r>
            <a:endParaRPr b="1" i="1" sz="1400" u="none" cap="none" strike="noStrike">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f7847bf610_0_149"/>
          <p:cNvSpPr txBox="1"/>
          <p:nvPr>
            <p:ph type="title"/>
          </p:nvPr>
        </p:nvSpPr>
        <p:spPr>
          <a:xfrm>
            <a:off x="708925" y="5294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 Hurricanes</a:t>
            </a:r>
            <a:endParaRPr/>
          </a:p>
        </p:txBody>
      </p:sp>
      <p:sp>
        <p:nvSpPr>
          <p:cNvPr id="165" name="Google Shape;165;gf7847bf610_0_149"/>
          <p:cNvSpPr txBox="1"/>
          <p:nvPr>
            <p:ph idx="1" type="body"/>
          </p:nvPr>
        </p:nvSpPr>
        <p:spPr>
          <a:xfrm>
            <a:off x="4623025" y="1819950"/>
            <a:ext cx="3774300" cy="25983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Hurricane data from 1978-2017</a:t>
            </a:r>
            <a:endParaRPr/>
          </a:p>
          <a:p>
            <a:pPr indent="-311150" lvl="0" marL="457200" rtl="0" algn="l">
              <a:lnSpc>
                <a:spcPct val="115000"/>
              </a:lnSpc>
              <a:spcBef>
                <a:spcPts val="0"/>
              </a:spcBef>
              <a:spcAft>
                <a:spcPts val="0"/>
              </a:spcAft>
              <a:buSzPts val="1300"/>
              <a:buChar char="●"/>
            </a:pPr>
            <a:r>
              <a:rPr lang="en"/>
              <a:t>Addresses inconsistencies in measuring techniques present in other datasets</a:t>
            </a:r>
            <a:endParaRPr/>
          </a:p>
          <a:p>
            <a:pPr indent="-311150" lvl="0" marL="457200" rtl="0" algn="l">
              <a:lnSpc>
                <a:spcPct val="115000"/>
              </a:lnSpc>
              <a:spcBef>
                <a:spcPts val="0"/>
              </a:spcBef>
              <a:spcAft>
                <a:spcPts val="0"/>
              </a:spcAft>
              <a:buSzPts val="1300"/>
              <a:buChar char="●"/>
            </a:pPr>
            <a:r>
              <a:rPr lang="en"/>
              <a:t>Created by applying the </a:t>
            </a:r>
            <a:r>
              <a:rPr lang="en">
                <a:highlight>
                  <a:srgbClr val="FFFFFF"/>
                </a:highlight>
              </a:rPr>
              <a:t>advanced Dvorak Technique</a:t>
            </a:r>
            <a:r>
              <a:rPr lang="en" sz="1150">
                <a:solidFill>
                  <a:srgbClr val="333333"/>
                </a:solidFill>
                <a:highlight>
                  <a:srgbClr val="FFFFFF"/>
                </a:highlight>
                <a:latin typeface="Arial"/>
                <a:ea typeface="Arial"/>
                <a:cs typeface="Arial"/>
                <a:sym typeface="Arial"/>
              </a:rPr>
              <a:t> </a:t>
            </a:r>
            <a:r>
              <a:rPr lang="en"/>
              <a:t>to a globally homogenized record of geostationary satellite imagery</a:t>
            </a:r>
            <a:endParaRPr/>
          </a:p>
          <a:p>
            <a:pPr indent="-311150" lvl="0" marL="457200" rtl="0" algn="l">
              <a:lnSpc>
                <a:spcPct val="115000"/>
              </a:lnSpc>
              <a:spcBef>
                <a:spcPts val="0"/>
              </a:spcBef>
              <a:spcAft>
                <a:spcPts val="0"/>
              </a:spcAft>
              <a:buSzPts val="1300"/>
              <a:buChar char="●"/>
            </a:pPr>
            <a:r>
              <a:rPr b="1" lang="en"/>
              <a:t>Lacks indication of whether or not storms made landfall at all</a:t>
            </a:r>
            <a:endParaRPr b="1"/>
          </a:p>
          <a:p>
            <a:pPr indent="-311150" lvl="0" marL="457200" rtl="0" algn="l">
              <a:lnSpc>
                <a:spcPct val="115000"/>
              </a:lnSpc>
              <a:spcBef>
                <a:spcPts val="0"/>
              </a:spcBef>
              <a:spcAft>
                <a:spcPts val="0"/>
              </a:spcAft>
              <a:buSzPts val="1300"/>
              <a:buChar char="●"/>
            </a:pPr>
            <a:r>
              <a:rPr lang="en"/>
              <a:t>Most useful data attribute will be wind speed</a:t>
            </a:r>
            <a:endParaRPr/>
          </a:p>
        </p:txBody>
      </p:sp>
      <p:sp>
        <p:nvSpPr>
          <p:cNvPr id="166" name="Google Shape;166;gf7847bf610_0_149"/>
          <p:cNvSpPr/>
          <p:nvPr/>
        </p:nvSpPr>
        <p:spPr>
          <a:xfrm>
            <a:off x="4602625" y="1398800"/>
            <a:ext cx="3774300" cy="4212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Lato"/>
                <a:ea typeface="Lato"/>
                <a:cs typeface="Lato"/>
                <a:sym typeface="Lato"/>
              </a:rPr>
              <a:t>ADT-HURSAT Data</a:t>
            </a:r>
            <a:r>
              <a:rPr b="0" baseline="30000" i="0" lang="en" sz="1600" u="none" cap="none" strike="noStrike">
                <a:solidFill>
                  <a:schemeClr val="lt1"/>
                </a:solidFill>
                <a:latin typeface="Lato"/>
                <a:ea typeface="Lato"/>
                <a:cs typeface="Lato"/>
                <a:sym typeface="Lato"/>
              </a:rPr>
              <a:t>2</a:t>
            </a:r>
            <a:endParaRPr b="0" baseline="30000" i="0" sz="1600" u="none" cap="none" strike="noStrike">
              <a:solidFill>
                <a:schemeClr val="lt1"/>
              </a:solidFill>
              <a:latin typeface="Lato"/>
              <a:ea typeface="Lato"/>
              <a:cs typeface="Lato"/>
              <a:sym typeface="Lato"/>
            </a:endParaRPr>
          </a:p>
        </p:txBody>
      </p:sp>
      <p:sp>
        <p:nvSpPr>
          <p:cNvPr id="167" name="Google Shape;167;gf7847bf610_0_149"/>
          <p:cNvSpPr txBox="1"/>
          <p:nvPr>
            <p:ph idx="1" type="body"/>
          </p:nvPr>
        </p:nvSpPr>
        <p:spPr>
          <a:xfrm>
            <a:off x="729325" y="1819950"/>
            <a:ext cx="3774300" cy="2598300"/>
          </a:xfrm>
          <a:prstGeom prst="rect">
            <a:avLst/>
          </a:prstGeom>
          <a:noFill/>
          <a:ln>
            <a:noFill/>
          </a:ln>
        </p:spPr>
        <p:txBody>
          <a:bodyPr anchorCtr="0" anchor="t" bIns="91425" lIns="91425" spcFirstLastPara="1" rIns="91425" wrap="square" tIns="91425">
            <a:normAutofit lnSpcReduction="10000"/>
          </a:bodyPr>
          <a:lstStyle/>
          <a:p>
            <a:pPr indent="-311150" lvl="0" marL="457200" rtl="0" algn="l">
              <a:lnSpc>
                <a:spcPct val="115000"/>
              </a:lnSpc>
              <a:spcBef>
                <a:spcPts val="0"/>
              </a:spcBef>
              <a:spcAft>
                <a:spcPts val="0"/>
              </a:spcAft>
              <a:buSzPts val="1300"/>
              <a:buChar char="●"/>
            </a:pPr>
            <a:r>
              <a:rPr lang="en"/>
              <a:t>Hurricane data from 1842-2021</a:t>
            </a:r>
            <a:endParaRPr/>
          </a:p>
          <a:p>
            <a:pPr indent="-311150" lvl="0" marL="457200" rtl="0" algn="l">
              <a:lnSpc>
                <a:spcPct val="115000"/>
              </a:lnSpc>
              <a:spcBef>
                <a:spcPts val="0"/>
              </a:spcBef>
              <a:spcAft>
                <a:spcPts val="0"/>
              </a:spcAft>
              <a:buSzPts val="1300"/>
              <a:buChar char="●"/>
            </a:pPr>
            <a:r>
              <a:rPr lang="en"/>
              <a:t>Intensity (wind speed) data less reliable because does not address differences in measuring techniques across times and places</a:t>
            </a:r>
            <a:endParaRPr/>
          </a:p>
          <a:p>
            <a:pPr indent="-311150" lvl="0" marL="457200" rtl="0" algn="l">
              <a:lnSpc>
                <a:spcPct val="115000"/>
              </a:lnSpc>
              <a:spcBef>
                <a:spcPts val="0"/>
              </a:spcBef>
              <a:spcAft>
                <a:spcPts val="0"/>
              </a:spcAft>
              <a:buSzPts val="1300"/>
              <a:buChar char="●"/>
            </a:pPr>
            <a:r>
              <a:rPr b="1" lang="en"/>
              <a:t>Includes indicators of which storms hit the US</a:t>
            </a:r>
            <a:endParaRPr b="1"/>
          </a:p>
          <a:p>
            <a:pPr indent="-311150" lvl="0" marL="457200" rtl="0" algn="l">
              <a:lnSpc>
                <a:spcPct val="115000"/>
              </a:lnSpc>
              <a:spcBef>
                <a:spcPts val="0"/>
              </a:spcBef>
              <a:spcAft>
                <a:spcPts val="0"/>
              </a:spcAft>
              <a:buSzPts val="1300"/>
              <a:buChar char="●"/>
            </a:pPr>
            <a:r>
              <a:rPr lang="en"/>
              <a:t>Most useful data attribute will be the landfall information</a:t>
            </a:r>
            <a:endParaRPr/>
          </a:p>
          <a:p>
            <a:pPr indent="0" lvl="0" marL="0" rtl="0" algn="l">
              <a:lnSpc>
                <a:spcPct val="115000"/>
              </a:lnSpc>
              <a:spcBef>
                <a:spcPts val="0"/>
              </a:spcBef>
              <a:spcAft>
                <a:spcPts val="0"/>
              </a:spcAft>
              <a:buSzPts val="1300"/>
              <a:buNone/>
            </a:pPr>
            <a:r>
              <a:t/>
            </a:r>
            <a:endParaRPr/>
          </a:p>
          <a:p>
            <a:pPr indent="0" lvl="0" marL="457200" rtl="0" algn="l">
              <a:lnSpc>
                <a:spcPct val="115000"/>
              </a:lnSpc>
              <a:spcBef>
                <a:spcPts val="0"/>
              </a:spcBef>
              <a:spcAft>
                <a:spcPts val="0"/>
              </a:spcAft>
              <a:buSzPts val="1300"/>
              <a:buNone/>
            </a:pPr>
            <a:r>
              <a:t/>
            </a:r>
            <a:endParaRPr/>
          </a:p>
        </p:txBody>
      </p:sp>
      <p:sp>
        <p:nvSpPr>
          <p:cNvPr id="168" name="Google Shape;168;gf7847bf610_0_149"/>
          <p:cNvSpPr/>
          <p:nvPr/>
        </p:nvSpPr>
        <p:spPr>
          <a:xfrm>
            <a:off x="708925" y="1398800"/>
            <a:ext cx="3774300" cy="4212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Lato"/>
                <a:ea typeface="Lato"/>
                <a:cs typeface="Lato"/>
                <a:sym typeface="Lato"/>
              </a:rPr>
              <a:t>IBTrACS data of North Atlantic Area</a:t>
            </a:r>
            <a:r>
              <a:rPr b="0" baseline="30000" i="0" lang="en" sz="1600" u="none" cap="none" strike="noStrike">
                <a:solidFill>
                  <a:schemeClr val="lt1"/>
                </a:solidFill>
                <a:latin typeface="Lato"/>
                <a:ea typeface="Lato"/>
                <a:cs typeface="Lato"/>
                <a:sym typeface="Lato"/>
              </a:rPr>
              <a:t>1</a:t>
            </a:r>
            <a:endParaRPr b="0" baseline="30000" i="0" sz="1600" u="none" cap="none" strike="noStrike">
              <a:solidFill>
                <a:schemeClr val="lt1"/>
              </a:solidFill>
              <a:latin typeface="Lato"/>
              <a:ea typeface="Lato"/>
              <a:cs typeface="Lato"/>
              <a:sym typeface="Lato"/>
            </a:endParaRPr>
          </a:p>
        </p:txBody>
      </p:sp>
      <p:sp>
        <p:nvSpPr>
          <p:cNvPr id="169" name="Google Shape;169;gf7847bf610_0_149"/>
          <p:cNvSpPr txBox="1"/>
          <p:nvPr/>
        </p:nvSpPr>
        <p:spPr>
          <a:xfrm>
            <a:off x="0" y="4543200"/>
            <a:ext cx="91440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Lato"/>
                <a:ea typeface="Lato"/>
                <a:cs typeface="Lato"/>
                <a:sym typeface="Lato"/>
              </a:rPr>
              <a:t>Source: </a:t>
            </a:r>
            <a:endParaRPr b="0" i="0" sz="9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Lato"/>
                <a:ea typeface="Lato"/>
                <a:cs typeface="Lato"/>
                <a:sym typeface="Lato"/>
              </a:rPr>
              <a:t>1. National Oceanic and Atmospheric Administration (https://www.ncdc.noaa.gov/ibtracs/index.php?name=ib-v4-access) </a:t>
            </a:r>
            <a:endParaRPr b="0" i="0" sz="9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Lato"/>
                <a:ea typeface="Lato"/>
                <a:cs typeface="Lato"/>
                <a:sym typeface="Lato"/>
              </a:rPr>
              <a:t>2. Proceedings of the National Academy of Sciences of the United States (https://www.pnas.org/content/suppl/2020/05/12/1920849117.DCSupplemental)</a:t>
            </a:r>
            <a:endParaRPr b="0" i="0" sz="900" u="none" cap="none" strike="noStrike">
              <a:solidFill>
                <a:srgbClr val="000000"/>
              </a:solidFill>
              <a:latin typeface="Lato"/>
              <a:ea typeface="Lato"/>
              <a:cs typeface="Lato"/>
              <a:sym typeface="Lato"/>
            </a:endParaRPr>
          </a:p>
        </p:txBody>
      </p:sp>
      <p:sp>
        <p:nvSpPr>
          <p:cNvPr id="170" name="Google Shape;170;gf7847bf610_0_149"/>
          <p:cNvSpPr txBox="1"/>
          <p:nvPr/>
        </p:nvSpPr>
        <p:spPr>
          <a:xfrm>
            <a:off x="5125825" y="4348700"/>
            <a:ext cx="272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accent3"/>
                </a:solidFill>
                <a:latin typeface="Lato"/>
                <a:ea typeface="Lato"/>
                <a:cs typeface="Lato"/>
                <a:sym typeface="Lato"/>
              </a:rPr>
              <a:t>More Reliable Wind Speed Data</a:t>
            </a:r>
            <a:endParaRPr b="1" i="0" sz="1400" u="none" cap="none" strike="noStrike">
              <a:solidFill>
                <a:schemeClr val="accent3"/>
              </a:solidFill>
              <a:latin typeface="Lato"/>
              <a:ea typeface="Lato"/>
              <a:cs typeface="Lato"/>
              <a:sym typeface="Lato"/>
            </a:endParaRPr>
          </a:p>
        </p:txBody>
      </p:sp>
      <p:sp>
        <p:nvSpPr>
          <p:cNvPr id="171" name="Google Shape;171;gf7847bf610_0_149"/>
          <p:cNvSpPr txBox="1"/>
          <p:nvPr/>
        </p:nvSpPr>
        <p:spPr>
          <a:xfrm>
            <a:off x="1406000" y="4348700"/>
            <a:ext cx="329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accent3"/>
                </a:solidFill>
                <a:latin typeface="Lato"/>
                <a:ea typeface="Lato"/>
                <a:cs typeface="Lato"/>
                <a:sym typeface="Lato"/>
              </a:rPr>
              <a:t>Indicator of Landfall Information</a:t>
            </a:r>
            <a:endParaRPr b="1" i="0" sz="1400" u="none" cap="none" strike="noStrike">
              <a:solidFill>
                <a:schemeClr val="accent3"/>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00e3f28e30_0_102"/>
          <p:cNvSpPr txBox="1"/>
          <p:nvPr>
            <p:ph type="title"/>
          </p:nvPr>
        </p:nvSpPr>
        <p:spPr>
          <a:xfrm>
            <a:off x="708925" y="5294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Initial Data Cleaning - Hurricanes</a:t>
            </a:r>
            <a:endParaRPr/>
          </a:p>
        </p:txBody>
      </p:sp>
      <p:sp>
        <p:nvSpPr>
          <p:cNvPr id="177" name="Google Shape;177;g100e3f28e30_0_102"/>
          <p:cNvSpPr txBox="1"/>
          <p:nvPr>
            <p:ph idx="1" type="body"/>
          </p:nvPr>
        </p:nvSpPr>
        <p:spPr>
          <a:xfrm>
            <a:off x="313450" y="1774700"/>
            <a:ext cx="5707200" cy="1822500"/>
          </a:xfrm>
          <a:prstGeom prst="rect">
            <a:avLst/>
          </a:prstGeom>
          <a:noFill/>
          <a:ln>
            <a:noFill/>
          </a:ln>
        </p:spPr>
        <p:txBody>
          <a:bodyPr anchorCtr="0" anchor="t" bIns="91425" lIns="91425" spcFirstLastPara="1" rIns="91425" wrap="square" tIns="91425">
            <a:normAutofit lnSpcReduction="20000"/>
          </a:bodyPr>
          <a:lstStyle/>
          <a:p>
            <a:pPr indent="-311150" lvl="0" marL="457200" rtl="0" algn="l">
              <a:lnSpc>
                <a:spcPct val="115000"/>
              </a:lnSpc>
              <a:spcBef>
                <a:spcPts val="0"/>
              </a:spcBef>
              <a:spcAft>
                <a:spcPts val="0"/>
              </a:spcAft>
              <a:buSzPts val="1300"/>
              <a:buChar char="●"/>
            </a:pPr>
            <a:r>
              <a:rPr lang="en"/>
              <a:t>Recall, the only attribute we want to use from ADT-HURSAT</a:t>
            </a:r>
            <a:r>
              <a:rPr baseline="30000" lang="en" sz="1600"/>
              <a:t>1</a:t>
            </a:r>
            <a:r>
              <a:rPr lang="en"/>
              <a:t> data in our final model is wind speed</a:t>
            </a:r>
            <a:endParaRPr/>
          </a:p>
          <a:p>
            <a:pPr indent="-311150" lvl="0" marL="457200" rtl="0" algn="l">
              <a:lnSpc>
                <a:spcPct val="115000"/>
              </a:lnSpc>
              <a:spcBef>
                <a:spcPts val="0"/>
              </a:spcBef>
              <a:spcAft>
                <a:spcPts val="0"/>
              </a:spcAft>
              <a:buSzPts val="1300"/>
              <a:buChar char="●"/>
            </a:pPr>
            <a:r>
              <a:rPr lang="en"/>
              <a:t>First, we </a:t>
            </a:r>
            <a:r>
              <a:rPr b="1" lang="en">
                <a:solidFill>
                  <a:schemeClr val="accent3"/>
                </a:solidFill>
              </a:rPr>
              <a:t>filter</a:t>
            </a:r>
            <a:r>
              <a:rPr b="1" lang="en"/>
              <a:t> </a:t>
            </a:r>
            <a:r>
              <a:rPr lang="en"/>
              <a:t>our IBTrACS dataset to include only hurricanes that made landfall </a:t>
            </a:r>
            <a:endParaRPr/>
          </a:p>
          <a:p>
            <a:pPr indent="-311150" lvl="0" marL="457200" rtl="0" algn="l">
              <a:lnSpc>
                <a:spcPct val="115000"/>
              </a:lnSpc>
              <a:spcBef>
                <a:spcPts val="0"/>
              </a:spcBef>
              <a:spcAft>
                <a:spcPts val="0"/>
              </a:spcAft>
              <a:buSzPts val="1300"/>
              <a:buChar char="●"/>
            </a:pPr>
            <a:r>
              <a:rPr lang="en"/>
              <a:t>Next, we </a:t>
            </a:r>
            <a:r>
              <a:rPr b="1" lang="en">
                <a:solidFill>
                  <a:schemeClr val="accent3"/>
                </a:solidFill>
              </a:rPr>
              <a:t>merge</a:t>
            </a:r>
            <a:r>
              <a:rPr lang="en"/>
              <a:t> two datasets by storm_id to have storm surface wind speed from ADT-HURSAT data for hurricanes that have landfalls </a:t>
            </a:r>
            <a:endParaRPr/>
          </a:p>
          <a:p>
            <a:pPr indent="-311150" lvl="0" marL="457200" rtl="0" algn="l">
              <a:lnSpc>
                <a:spcPct val="115000"/>
              </a:lnSpc>
              <a:spcBef>
                <a:spcPts val="0"/>
              </a:spcBef>
              <a:spcAft>
                <a:spcPts val="0"/>
              </a:spcAft>
              <a:buSzPts val="1300"/>
              <a:buChar char="●"/>
            </a:pPr>
            <a:r>
              <a:rPr lang="en"/>
              <a:t>Lastly, our dataset contains the wind speed data from ADT-HURSAT dataset before 2017, and from IBTrACS dataset for 2017-2020</a:t>
            </a:r>
            <a:endParaRPr/>
          </a:p>
        </p:txBody>
      </p:sp>
      <p:sp>
        <p:nvSpPr>
          <p:cNvPr id="178" name="Google Shape;178;g100e3f28e30_0_102"/>
          <p:cNvSpPr/>
          <p:nvPr/>
        </p:nvSpPr>
        <p:spPr>
          <a:xfrm>
            <a:off x="313525" y="1353550"/>
            <a:ext cx="5707200" cy="4212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Lato"/>
                <a:ea typeface="Lato"/>
                <a:cs typeface="Lato"/>
                <a:sym typeface="Lato"/>
              </a:rPr>
              <a:t>Data Cleaning Methods</a:t>
            </a:r>
            <a:endParaRPr b="0" baseline="30000" i="0" sz="1600" u="none" cap="none" strike="noStrike">
              <a:solidFill>
                <a:schemeClr val="lt1"/>
              </a:solidFill>
              <a:latin typeface="Lato"/>
              <a:ea typeface="Lato"/>
              <a:cs typeface="Lato"/>
              <a:sym typeface="Lato"/>
            </a:endParaRPr>
          </a:p>
        </p:txBody>
      </p:sp>
      <p:sp>
        <p:nvSpPr>
          <p:cNvPr id="179" name="Google Shape;179;g100e3f28e30_0_102"/>
          <p:cNvSpPr txBox="1"/>
          <p:nvPr/>
        </p:nvSpPr>
        <p:spPr>
          <a:xfrm>
            <a:off x="0" y="4626750"/>
            <a:ext cx="91440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Lato"/>
                <a:ea typeface="Lato"/>
                <a:cs typeface="Lato"/>
                <a:sym typeface="Lato"/>
              </a:rPr>
              <a:t>Source: </a:t>
            </a:r>
            <a:endParaRPr b="0" i="0" sz="9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Lato"/>
                <a:ea typeface="Lato"/>
                <a:cs typeface="Lato"/>
                <a:sym typeface="Lato"/>
              </a:rPr>
              <a:t>1. Proceedings of the National Academy of Sciences of the United States (https://www.pnas.org/content/suppl/2020/05/12/1920849117.DCSupplemental)</a:t>
            </a:r>
            <a:endParaRPr b="0" i="0" sz="9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Lato"/>
                <a:ea typeface="Lato"/>
                <a:cs typeface="Lato"/>
                <a:sym typeface="Lato"/>
              </a:rPr>
              <a:t>2. National Oceanic and Atmospheric Administration (https://www.ncdc.noaa.gov/ibtracs/index.php?name=ib-v4-access) </a:t>
            </a:r>
            <a:endParaRPr b="0" i="0" sz="900" u="none" cap="none" strike="noStrike">
              <a:solidFill>
                <a:srgbClr val="000000"/>
              </a:solidFill>
              <a:latin typeface="Lato"/>
              <a:ea typeface="Lato"/>
              <a:cs typeface="Lato"/>
              <a:sym typeface="Lato"/>
            </a:endParaRPr>
          </a:p>
        </p:txBody>
      </p:sp>
      <p:sp>
        <p:nvSpPr>
          <p:cNvPr id="180" name="Google Shape;180;g100e3f28e30_0_102"/>
          <p:cNvSpPr/>
          <p:nvPr/>
        </p:nvSpPr>
        <p:spPr>
          <a:xfrm>
            <a:off x="6195325" y="1353550"/>
            <a:ext cx="2599500" cy="19548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Lato"/>
                <a:ea typeface="Lato"/>
                <a:cs typeface="Lato"/>
                <a:sym typeface="Lato"/>
              </a:rPr>
              <a:t>After cleaning, here’s the shape of our hurricane dataset</a:t>
            </a:r>
            <a:endParaRPr b="0" baseline="30000" i="0" sz="1600" u="none" cap="none" strike="noStrike">
              <a:solidFill>
                <a:schemeClr val="lt1"/>
              </a:solidFill>
              <a:latin typeface="Lato"/>
              <a:ea typeface="Lato"/>
              <a:cs typeface="Lato"/>
              <a:sym typeface="Lato"/>
            </a:endParaRPr>
          </a:p>
        </p:txBody>
      </p:sp>
      <p:pic>
        <p:nvPicPr>
          <p:cNvPr id="181" name="Google Shape;181;g100e3f28e30_0_102"/>
          <p:cNvPicPr preferRelativeResize="0"/>
          <p:nvPr/>
        </p:nvPicPr>
        <p:blipFill rotWithShape="1">
          <a:blip r:embed="rId3">
            <a:alphaModFix/>
          </a:blip>
          <a:srcRect b="0" l="0" r="0" t="0"/>
          <a:stretch/>
        </p:blipFill>
        <p:spPr>
          <a:xfrm>
            <a:off x="6568306" y="2299975"/>
            <a:ext cx="1853543" cy="769600"/>
          </a:xfrm>
          <a:prstGeom prst="rect">
            <a:avLst/>
          </a:prstGeom>
          <a:noFill/>
          <a:ln>
            <a:noFill/>
          </a:ln>
        </p:spPr>
      </p:pic>
      <p:sp>
        <p:nvSpPr>
          <p:cNvPr id="182" name="Google Shape;182;g100e3f28e30_0_102"/>
          <p:cNvSpPr/>
          <p:nvPr/>
        </p:nvSpPr>
        <p:spPr>
          <a:xfrm>
            <a:off x="523975" y="3597225"/>
            <a:ext cx="8147400" cy="11286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Lato"/>
                <a:ea typeface="Lato"/>
                <a:cs typeface="Lato"/>
                <a:sym typeface="Lato"/>
              </a:rPr>
              <a:t>Here’s an example of what it looks like</a:t>
            </a:r>
            <a:endParaRPr b="0" baseline="30000" i="0" sz="1600" u="none" cap="none" strike="noStrike">
              <a:solidFill>
                <a:schemeClr val="lt1"/>
              </a:solidFill>
              <a:latin typeface="Lato"/>
              <a:ea typeface="Lato"/>
              <a:cs typeface="Lato"/>
              <a:sym typeface="Lato"/>
            </a:endParaRPr>
          </a:p>
        </p:txBody>
      </p:sp>
      <p:pic>
        <p:nvPicPr>
          <p:cNvPr id="183" name="Google Shape;183;g100e3f28e30_0_102"/>
          <p:cNvPicPr preferRelativeResize="0"/>
          <p:nvPr/>
        </p:nvPicPr>
        <p:blipFill rotWithShape="1">
          <a:blip r:embed="rId4">
            <a:alphaModFix/>
          </a:blip>
          <a:srcRect b="0" l="0" r="0" t="0"/>
          <a:stretch/>
        </p:blipFill>
        <p:spPr>
          <a:xfrm>
            <a:off x="968338" y="3951050"/>
            <a:ext cx="7207327" cy="675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gfbabfabfdc_0_35"/>
          <p:cNvPicPr preferRelativeResize="0"/>
          <p:nvPr/>
        </p:nvPicPr>
        <p:blipFill rotWithShape="1">
          <a:blip r:embed="rId3">
            <a:alphaModFix/>
          </a:blip>
          <a:srcRect b="0" l="0" r="0" t="0"/>
          <a:stretch/>
        </p:blipFill>
        <p:spPr>
          <a:xfrm>
            <a:off x="4653725" y="1136600"/>
            <a:ext cx="4490275" cy="3903551"/>
          </a:xfrm>
          <a:prstGeom prst="rect">
            <a:avLst/>
          </a:prstGeom>
          <a:noFill/>
          <a:ln>
            <a:noFill/>
          </a:ln>
        </p:spPr>
      </p:pic>
      <p:pic>
        <p:nvPicPr>
          <p:cNvPr id="189" name="Google Shape;189;gfbabfabfdc_0_35"/>
          <p:cNvPicPr preferRelativeResize="0"/>
          <p:nvPr/>
        </p:nvPicPr>
        <p:blipFill rotWithShape="1">
          <a:blip r:embed="rId4">
            <a:alphaModFix/>
          </a:blip>
          <a:srcRect b="0" l="0" r="0" t="0"/>
          <a:stretch/>
        </p:blipFill>
        <p:spPr>
          <a:xfrm>
            <a:off x="184200" y="1184675"/>
            <a:ext cx="4490273" cy="3728276"/>
          </a:xfrm>
          <a:prstGeom prst="rect">
            <a:avLst/>
          </a:prstGeom>
          <a:noFill/>
          <a:ln>
            <a:noFill/>
          </a:ln>
        </p:spPr>
      </p:pic>
      <p:sp>
        <p:nvSpPr>
          <p:cNvPr id="190" name="Google Shape;190;gfbabfabfdc_0_35"/>
          <p:cNvSpPr txBox="1"/>
          <p:nvPr>
            <p:ph type="title"/>
          </p:nvPr>
        </p:nvSpPr>
        <p:spPr>
          <a:xfrm>
            <a:off x="184200" y="53632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Initial </a:t>
            </a:r>
            <a:r>
              <a:rPr lang="en"/>
              <a:t>Data Analysis </a:t>
            </a:r>
            <a:r>
              <a:rPr lang="en"/>
              <a:t>- Hurricanes</a:t>
            </a:r>
            <a:endParaRPr/>
          </a:p>
          <a:p>
            <a:pPr indent="0" lvl="0" marL="0" rtl="0" algn="l">
              <a:lnSpc>
                <a:spcPct val="100000"/>
              </a:lnSpc>
              <a:spcBef>
                <a:spcPts val="0"/>
              </a:spcBef>
              <a:spcAft>
                <a:spcPts val="0"/>
              </a:spcAft>
              <a:buSzPct val="111111"/>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